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Lato" panose="020F0502020204030203" pitchFamily="34" charset="77"/>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810476-5AC1-4FFE-9ACA-94FEE12BEB25}">
  <a:tblStyle styleId="{DF810476-5AC1-4FFE-9ACA-94FEE12BEB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ools.ietf.org/html/rfc6838"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commons.wikimedia.org/wiki/File:VRHeadset.png" TargetMode="External"/><Relationship Id="rId3" Type="http://schemas.openxmlformats.org/officeDocument/2006/relationships/hyperlink" Target="https://github.com/KhronosGroup/glTF-Sample-Models/tree/master/2.0/ToyCar" TargetMode="External"/><Relationship Id="rId7" Type="http://schemas.openxmlformats.org/officeDocument/2006/relationships/hyperlink" Target="https://www.unrealengine.com/"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unity.com/" TargetMode="External"/><Relationship Id="rId5" Type="http://schemas.openxmlformats.org/officeDocument/2006/relationships/hyperlink" Target="https://www.pngegg.com/en/png-zbhrh" TargetMode="External"/><Relationship Id="rId4" Type="http://schemas.openxmlformats.org/officeDocument/2006/relationships/hyperlink" Target="https://github.com/KhronosGroup/glTF-Sample-Models/tree/master/2.0/CesiumMa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ortal.ogc.org/files/?artifact_id=94059"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opengeospatial/OGC-ISG-Sprint-Sep-2020/blob/master/Sprint%20Report/5-setup.adoc#discussion-of-scenario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ab4a62d8eb_1_29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ab4a62d8eb_1_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b524a3c7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ab524a3c7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ab524a3c7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ab524a3c7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Symbology</a:t>
            </a:r>
            <a:endParaRPr/>
          </a:p>
          <a:p>
            <a:pPr marL="457200" lvl="0" indent="-298450" algn="l" rtl="0">
              <a:spcBef>
                <a:spcPts val="0"/>
              </a:spcBef>
              <a:spcAft>
                <a:spcPts val="0"/>
              </a:spcAft>
              <a:buSzPts val="1100"/>
              <a:buChar char="●"/>
            </a:pPr>
            <a:r>
              <a:rPr lang="en" sz="1400">
                <a:solidFill>
                  <a:srgbClr val="38761D"/>
                </a:solidFill>
              </a:rPr>
              <a:t>✔</a:t>
            </a:r>
            <a:r>
              <a:rPr lang="en"/>
              <a:t> -- provided data was from San Diego or New York (as appropriate)</a:t>
            </a:r>
            <a:endParaRPr/>
          </a:p>
          <a:p>
            <a:pPr marL="457200" lvl="0" indent="-298450" algn="l" rtl="0">
              <a:spcBef>
                <a:spcPts val="0"/>
              </a:spcBef>
              <a:spcAft>
                <a:spcPts val="0"/>
              </a:spcAft>
              <a:buSzPts val="1100"/>
              <a:buChar char="●"/>
            </a:pPr>
            <a:r>
              <a:rPr lang="en" sz="1400">
                <a:solidFill>
                  <a:srgbClr val="7F6000"/>
                </a:solidFill>
              </a:rPr>
              <a:t>⚠</a:t>
            </a:r>
            <a:r>
              <a:rPr lang="en"/>
              <a:t> -- Not tested or not applicable</a:t>
            </a:r>
            <a:endParaRPr/>
          </a:p>
          <a:p>
            <a:pPr marL="457200" lvl="0" indent="-298450" algn="l" rtl="0">
              <a:spcBef>
                <a:spcPts val="0"/>
              </a:spcBef>
              <a:spcAft>
                <a:spcPts val="0"/>
              </a:spcAft>
              <a:buSzPts val="1100"/>
              <a:buChar char="●"/>
            </a:pPr>
            <a:r>
              <a:rPr lang="en" sz="1400">
                <a:solidFill>
                  <a:schemeClr val="dk1"/>
                </a:solidFill>
              </a:rPr>
              <a:t>🔷</a:t>
            </a:r>
            <a:r>
              <a:rPr lang="en"/>
              <a:t> -- Passing self test</a:t>
            </a:r>
            <a:endParaRPr/>
          </a:p>
          <a:p>
            <a:pPr marL="457200" lvl="0" indent="-298450" algn="l" rtl="0">
              <a:spcBef>
                <a:spcPts val="0"/>
              </a:spcBef>
              <a:spcAft>
                <a:spcPts val="0"/>
              </a:spcAft>
              <a:buSzPts val="1100"/>
              <a:buChar char="●"/>
            </a:pPr>
            <a:r>
              <a:rPr lang="en" sz="1400">
                <a:solidFill>
                  <a:schemeClr val="dk1"/>
                </a:solidFill>
              </a:rPr>
              <a:t>⛔</a:t>
            </a:r>
            <a:r>
              <a:rPr lang="en"/>
              <a:t> -- Test failed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b524a3c7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b524a3c7f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b524a3c7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b524a3c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c72b2e2f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c72b2e2f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SensorThings (Steinbeis) - Personal air taxi path shown merged with data obtained from GeoVolumes API</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c72b2e2f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c72b2e2f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Terrain update (Hexagon)</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c72b2e2f4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c72b2e2f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update (Ecere)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ab524a3c7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ab524a3c7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ac72b2e2f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ac72b2e2f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is important that OGC APIs adhere to </a:t>
            </a:r>
            <a:r>
              <a:rPr lang="en" i="1"/>
              <a:t>API Common - Part 2: Geospatial Data</a:t>
            </a:r>
            <a:r>
              <a:rPr lang="en"/>
              <a:t> so that systems that use multiple OGC APIs produce similar and consistent results, independent of the specific API used to access the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c72b2e2f4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c72b2e2f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ac72b2e2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ac72b2e2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c72b2e2f4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c72b2e2f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 datasets can be served from multiple APIs (e.g., GeoVolumes, CityGML, direct). Always using API Common helps ensure that the overlapping API regions are compatible</a:t>
            </a:r>
            <a:endParaRPr/>
          </a:p>
          <a:p>
            <a:pPr marL="0" lvl="0" indent="0" algn="l" rtl="0">
              <a:spcBef>
                <a:spcPts val="0"/>
              </a:spcBef>
              <a:spcAft>
                <a:spcPts val="0"/>
              </a:spcAft>
              <a:buNone/>
            </a:pPr>
            <a:r>
              <a:rPr lang="en"/>
              <a:t>The GeoVolumes draft standard does not specify which of the numbered items is required or preferred.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5c1919c9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5c1919c9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 primarily done by Helyx with contributions from Ecere and Steinbeis</a:t>
            </a:r>
            <a:endParaRPr/>
          </a:p>
          <a:p>
            <a:pPr marL="0" lvl="0" indent="0" algn="l" rtl="0">
              <a:spcBef>
                <a:spcPts val="0"/>
              </a:spcBef>
              <a:spcAft>
                <a:spcPts val="0"/>
              </a:spcAft>
              <a:buNone/>
            </a:pPr>
            <a:r>
              <a:rPr lang="en"/>
              <a:t>This slide highlights items that still need to be resolved within the DWG that interact with the community outside of OGC.</a:t>
            </a:r>
            <a:endParaRPr/>
          </a:p>
          <a:p>
            <a:pPr marL="457200" lvl="0" indent="-298450" algn="l" rtl="0">
              <a:spcBef>
                <a:spcPts val="0"/>
              </a:spcBef>
              <a:spcAft>
                <a:spcPts val="0"/>
              </a:spcAft>
              <a:buSzPts val="1100"/>
              <a:buChar char="●"/>
            </a:pPr>
            <a:r>
              <a:rPr lang="en"/>
              <a:t>Resources are identified down to city. Handling resources at region or sub-city levels are not fully described. For example water and power typically involve multiple counties or states as sources with service to many cities. The W3C defines a resource as what can be accessed by a URL (*) which is in conflict with the OGC usage of the term.</a:t>
            </a:r>
            <a:endParaRPr/>
          </a:p>
          <a:p>
            <a:pPr marL="457200" lvl="0" indent="-298450" algn="l" rtl="0">
              <a:spcBef>
                <a:spcPts val="0"/>
              </a:spcBef>
              <a:spcAft>
                <a:spcPts val="0"/>
              </a:spcAft>
              <a:buSzPts val="1100"/>
              <a:buChar char="●"/>
            </a:pPr>
            <a:r>
              <a:rPr lang="en"/>
              <a:t>Request headers need to be resolved with End Points (previous slide)</a:t>
            </a:r>
            <a:endParaRPr/>
          </a:p>
          <a:p>
            <a:pPr marL="457200" lvl="0" indent="-298450" algn="l" rtl="0">
              <a:spcBef>
                <a:spcPts val="0"/>
              </a:spcBef>
              <a:spcAft>
                <a:spcPts val="0"/>
              </a:spcAft>
              <a:buSzPts val="1100"/>
              <a:buChar char="●"/>
            </a:pPr>
            <a:r>
              <a:rPr lang="en"/>
              <a:t>RFC #6838 (</a:t>
            </a:r>
            <a:r>
              <a:rPr lang="en" u="sng">
                <a:solidFill>
                  <a:schemeClr val="hlink"/>
                </a:solidFill>
                <a:hlinkClick r:id="rId3"/>
              </a:rPr>
              <a:t>https://tools.ietf.org/html/rfc6838</a:t>
            </a:r>
            <a:r>
              <a:rPr lang="en"/>
              <a:t>) may require Media Type to be (for example) application/i3d+json</a:t>
            </a:r>
            <a:endParaRPr/>
          </a:p>
          <a:p>
            <a:pPr marL="0" lvl="0" indent="0" algn="l" rtl="0">
              <a:spcBef>
                <a:spcPts val="0"/>
              </a:spcBef>
              <a:spcAft>
                <a:spcPts val="0"/>
              </a:spcAft>
              <a:buNone/>
            </a:pPr>
            <a:endParaRPr/>
          </a:p>
          <a:p>
            <a:pPr marL="0" lvl="0" indent="0" algn="l" rtl="0">
              <a:spcBef>
                <a:spcPts val="0"/>
              </a:spcBef>
              <a:spcAft>
                <a:spcPts val="0"/>
              </a:spcAft>
              <a:buNone/>
            </a:pPr>
            <a:r>
              <a:rPr lang="en"/>
              <a:t>(*) It’s a bit more and different than that simple statement; however, the discussion pretty quickly gets into conflicting philosophies and RFCs. It is almost always sufficient to say a URL identifies a web resource.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a5c1919c9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a5c1919c9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diagram shows a potential network configuration involving multiple users, servers, and databases. The current draft specification does not provide sufficient information to build (in a standards way) an interoperable multi-user environment. Not all of these apply to GeoVolues as a READ specification; however, when updates are allowed (e.g., Features API), a standard needs to be developed. Research into alternate distributions, either as different URLs or proxy servers was performed by Helyx.</a:t>
            </a:r>
            <a:endParaRPr/>
          </a:p>
          <a:p>
            <a:pPr marL="0" lvl="0" indent="0" algn="l" rtl="0">
              <a:spcBef>
                <a:spcPts val="0"/>
              </a:spcBef>
              <a:spcAft>
                <a:spcPts val="0"/>
              </a:spcAft>
              <a:buNone/>
            </a:pPr>
            <a:endParaRPr/>
          </a:p>
          <a:p>
            <a:pPr marL="0" lvl="0" indent="0" algn="l" rtl="0">
              <a:spcBef>
                <a:spcPts val="0"/>
              </a:spcBef>
              <a:spcAft>
                <a:spcPts val="0"/>
              </a:spcAft>
              <a:buNone/>
            </a:pPr>
            <a:r>
              <a:rPr lang="en"/>
              <a:t>A few of the undefined areas</a:t>
            </a:r>
            <a:endParaRPr/>
          </a:p>
          <a:p>
            <a:pPr marL="457200" lvl="0" indent="-298450" algn="l" rtl="0">
              <a:spcBef>
                <a:spcPts val="0"/>
              </a:spcBef>
              <a:spcAft>
                <a:spcPts val="0"/>
              </a:spcAft>
              <a:buSzPts val="1100"/>
              <a:buChar char="●"/>
            </a:pPr>
            <a:r>
              <a:rPr lang="en"/>
              <a:t>What to do about multiple locations with same name (e.g., Kansas City)</a:t>
            </a:r>
            <a:endParaRPr/>
          </a:p>
          <a:p>
            <a:pPr marL="457200" lvl="0" indent="-298450" algn="l" rtl="0">
              <a:spcBef>
                <a:spcPts val="0"/>
              </a:spcBef>
              <a:spcAft>
                <a:spcPts val="0"/>
              </a:spcAft>
              <a:buSzPts val="1100"/>
              <a:buChar char="●"/>
            </a:pPr>
            <a:r>
              <a:rPr lang="en"/>
              <a:t>The language used when naming (English/US, English/UK, local, local-national, etc.)</a:t>
            </a:r>
            <a:endParaRPr/>
          </a:p>
          <a:p>
            <a:pPr marL="457200" lvl="0" indent="-298450" algn="l" rtl="0">
              <a:spcBef>
                <a:spcPts val="0"/>
              </a:spcBef>
              <a:spcAft>
                <a:spcPts val="0"/>
              </a:spcAft>
              <a:buSzPts val="1100"/>
              <a:buChar char="●"/>
            </a:pPr>
            <a:r>
              <a:rPr lang="en"/>
              <a:t>The character set, especially multi-byte ones</a:t>
            </a:r>
            <a:endParaRPr/>
          </a:p>
          <a:p>
            <a:pPr marL="457200" lvl="0" indent="-298450" algn="l" rtl="0">
              <a:spcBef>
                <a:spcPts val="0"/>
              </a:spcBef>
              <a:spcAft>
                <a:spcPts val="0"/>
              </a:spcAft>
              <a:buSzPts val="1100"/>
              <a:buChar char="●"/>
            </a:pPr>
            <a:r>
              <a:rPr lang="en"/>
              <a:t>Synchronization across alternate distributions</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b524a3c7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ab524a3c7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c72b2e2f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c72b2e2f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Toy car: </a:t>
            </a:r>
            <a:r>
              <a:rPr lang="en" u="sng">
                <a:solidFill>
                  <a:schemeClr val="hlink"/>
                </a:solidFill>
                <a:hlinkClick r:id="rId3"/>
              </a:rPr>
              <a:t>https://github.com/KhronosGroup/glTF-Sample-Models/tree/master/2.0/ToyCar</a:t>
            </a:r>
            <a:r>
              <a:rPr lang="en"/>
              <a:t> </a:t>
            </a:r>
            <a:endParaRPr/>
          </a:p>
          <a:p>
            <a:pPr marL="0" lvl="0" indent="0" algn="l" rtl="0">
              <a:spcBef>
                <a:spcPts val="0"/>
              </a:spcBef>
              <a:spcAft>
                <a:spcPts val="0"/>
              </a:spcAft>
              <a:buNone/>
            </a:pPr>
            <a:r>
              <a:rPr lang="en"/>
              <a:t>Cesium walking man: </a:t>
            </a:r>
            <a:r>
              <a:rPr lang="en" u="sng">
                <a:solidFill>
                  <a:schemeClr val="hlink"/>
                </a:solidFill>
                <a:hlinkClick r:id="rId4"/>
              </a:rPr>
              <a:t>https://github.com/KhronosGroup/glTF-Sample-Models/tree/master/2.0/CesiumMan</a:t>
            </a:r>
            <a:endParaRPr/>
          </a:p>
          <a:p>
            <a:pPr marL="0" lvl="0" indent="0" algn="l" rtl="0">
              <a:spcBef>
                <a:spcPts val="0"/>
              </a:spcBef>
              <a:spcAft>
                <a:spcPts val="0"/>
              </a:spcAft>
              <a:buNone/>
            </a:pPr>
            <a:r>
              <a:rPr lang="en"/>
              <a:t>Khronos</a:t>
            </a:r>
            <a:endParaRPr/>
          </a:p>
          <a:p>
            <a:pPr marL="457200" lvl="0" indent="-298450" algn="l" rtl="0">
              <a:spcBef>
                <a:spcPts val="0"/>
              </a:spcBef>
              <a:spcAft>
                <a:spcPts val="0"/>
              </a:spcAft>
              <a:buSzPts val="1100"/>
              <a:buChar char="●"/>
            </a:pPr>
            <a:r>
              <a:rPr lang="en"/>
              <a:t>Geoposition models (</a:t>
            </a:r>
            <a:r>
              <a:rPr lang="en" u="sng">
                <a:solidFill>
                  <a:schemeClr val="hlink"/>
                </a:solidFill>
                <a:hlinkClick r:id="rId5"/>
              </a:rPr>
              <a:t>https://www.pngegg.com/en/png-zbhrh</a:t>
            </a:r>
            <a:r>
              <a:rPr lang="en"/>
              <a:t>)</a:t>
            </a:r>
            <a:endParaRPr/>
          </a:p>
          <a:p>
            <a:pPr marL="457200" lvl="0" indent="-298450" algn="l" rtl="0">
              <a:spcBef>
                <a:spcPts val="0"/>
              </a:spcBef>
              <a:spcAft>
                <a:spcPts val="0"/>
              </a:spcAft>
              <a:buSzPts val="1100"/>
              <a:buChar char="●"/>
            </a:pPr>
            <a:r>
              <a:rPr lang="en"/>
              <a:t>Use animated models ()</a:t>
            </a:r>
            <a:endParaRPr/>
          </a:p>
          <a:p>
            <a:pPr marL="457200" lvl="0" indent="-298450" algn="l" rtl="0">
              <a:spcBef>
                <a:spcPts val="0"/>
              </a:spcBef>
              <a:spcAft>
                <a:spcPts val="0"/>
              </a:spcAft>
              <a:buSzPts val="1100"/>
              <a:buChar char="●"/>
            </a:pPr>
            <a:r>
              <a:rPr lang="en"/>
              <a:t>Use advanced rendering ()</a:t>
            </a:r>
            <a:endParaRPr/>
          </a:p>
          <a:p>
            <a:pPr marL="0" lvl="0" indent="0" algn="l" rtl="0">
              <a:spcBef>
                <a:spcPts val="0"/>
              </a:spcBef>
              <a:spcAft>
                <a:spcPts val="0"/>
              </a:spcAft>
              <a:buNone/>
            </a:pPr>
            <a:r>
              <a:rPr lang="en"/>
              <a:t>Game Engines</a:t>
            </a:r>
            <a:endParaRPr/>
          </a:p>
          <a:p>
            <a:pPr marL="457200" lvl="0" indent="-298450" algn="l" rtl="0">
              <a:spcBef>
                <a:spcPts val="0"/>
              </a:spcBef>
              <a:spcAft>
                <a:spcPts val="0"/>
              </a:spcAft>
              <a:buSzPts val="1100"/>
              <a:buChar char="●"/>
            </a:pPr>
            <a:r>
              <a:rPr lang="en"/>
              <a:t>Unity (</a:t>
            </a:r>
            <a:r>
              <a:rPr lang="en" u="sng">
                <a:solidFill>
                  <a:srgbClr val="0563C1"/>
                </a:solidFill>
                <a:hlinkClick r:id="rId6">
                  <a:extLst>
                    <a:ext uri="{A12FA001-AC4F-418D-AE19-62706E023703}">
                      <ahyp:hlinkClr xmlns:ahyp="http://schemas.microsoft.com/office/drawing/2018/hyperlinkcolor" val="tx"/>
                    </a:ext>
                  </a:extLst>
                </a:hlinkClick>
              </a:rPr>
              <a:t>https://unity.com/</a:t>
            </a:r>
            <a:r>
              <a:rPr lang="en">
                <a:solidFill>
                  <a:schemeClr val="dk1"/>
                </a:solidFill>
              </a:rPr>
              <a:t> </a:t>
            </a:r>
            <a:r>
              <a:rPr lang="en"/>
              <a:t>)</a:t>
            </a:r>
            <a:endParaRPr/>
          </a:p>
          <a:p>
            <a:pPr marL="457200" lvl="0" indent="-298450" algn="l" rtl="0">
              <a:spcBef>
                <a:spcPts val="0"/>
              </a:spcBef>
              <a:spcAft>
                <a:spcPts val="0"/>
              </a:spcAft>
              <a:buSzPts val="1100"/>
              <a:buChar char="●"/>
            </a:pPr>
            <a:r>
              <a:rPr lang="en"/>
              <a:t>Unreal (</a:t>
            </a:r>
            <a:r>
              <a:rPr lang="en" u="sng">
                <a:solidFill>
                  <a:srgbClr val="0563C1"/>
                </a:solidFill>
                <a:hlinkClick r:id="rId7">
                  <a:extLst>
                    <a:ext uri="{A12FA001-AC4F-418D-AE19-62706E023703}">
                      <ahyp:hlinkClr xmlns:ahyp="http://schemas.microsoft.com/office/drawing/2018/hyperlinkcolor" val="tx"/>
                    </a:ext>
                  </a:extLst>
                </a:hlinkClick>
              </a:rPr>
              <a:t>https://www.unrealengine.com/</a:t>
            </a:r>
            <a:r>
              <a:rPr lang="en">
                <a:solidFill>
                  <a:schemeClr val="dk1"/>
                </a:solidFill>
              </a:rPr>
              <a:t> </a:t>
            </a:r>
            <a:r>
              <a:rPr lang="en"/>
              <a:t>)</a:t>
            </a:r>
            <a:endParaRPr/>
          </a:p>
          <a:p>
            <a:pPr marL="457200" lvl="0" indent="-298450" algn="l" rtl="0">
              <a:spcBef>
                <a:spcPts val="0"/>
              </a:spcBef>
              <a:spcAft>
                <a:spcPts val="0"/>
              </a:spcAft>
              <a:buSzPts val="1100"/>
              <a:buChar char="●"/>
            </a:pPr>
            <a:r>
              <a:rPr lang="en"/>
              <a:t>Use VR (</a:t>
            </a:r>
            <a:r>
              <a:rPr lang="en" u="sng">
                <a:solidFill>
                  <a:srgbClr val="0563C1"/>
                </a:solidFill>
                <a:hlinkClick r:id="rId8">
                  <a:extLst>
                    <a:ext uri="{A12FA001-AC4F-418D-AE19-62706E023703}">
                      <ahyp:hlinkClr xmlns:ahyp="http://schemas.microsoft.com/office/drawing/2018/hyperlinkcolor" val="tx"/>
                    </a:ext>
                  </a:extLst>
                </a:hlinkClick>
              </a:rPr>
              <a:t>https://commons.wikimedia.org/wiki/File:VRHeadset.png</a:t>
            </a:r>
            <a:r>
              <a:rPr lang="en">
                <a:solidFill>
                  <a:schemeClr val="dk1"/>
                </a:solidFill>
              </a:rPr>
              <a:t> </a:t>
            </a:r>
            <a:r>
              <a:rPr lang="en"/>
              <a:t>)</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c72b2e2f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c72b2e2f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b009e6582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b009e6582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b009e6582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b009e6582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f71a64882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gaf71a64882_1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If you have any questions, do not hesitate to reach out to OGC or schedule a follow-up. We’re working constantly to change the landscape of location information and want to help your organization get where it needs to go.</a:t>
            </a:r>
            <a:endParaRPr/>
          </a:p>
        </p:txBody>
      </p:sp>
      <p:sp>
        <p:nvSpPr>
          <p:cNvPr id="341" name="Google Shape;341;gaf71a64882_1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ab524a3c7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ab524a3c7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Quote from CfP (</a:t>
            </a:r>
            <a:r>
              <a:rPr lang="en" u="sng">
                <a:solidFill>
                  <a:schemeClr val="hlink"/>
                </a:solidFill>
                <a:hlinkClick r:id="rId3"/>
              </a:rPr>
              <a:t>https://portal.ogc.org/files/?artifact_id=94059</a:t>
            </a:r>
            <a:r>
              <a:rPr lang="en"/>
              <a:t>).</a:t>
            </a:r>
            <a:endParaRPr/>
          </a:p>
          <a:p>
            <a:pPr marL="0" lvl="0" indent="0" algn="l" rtl="0">
              <a:spcBef>
                <a:spcPts val="0"/>
              </a:spcBef>
              <a:spcAft>
                <a:spcPts val="0"/>
              </a:spcAft>
              <a:buNone/>
            </a:pPr>
            <a:r>
              <a:rPr lang="en"/>
              <a:t>The first three scenarios were listed in the CfP. The last two were provided by participants and thought worthy of inclusion in the project.</a:t>
            </a:r>
            <a:endParaRPr/>
          </a:p>
          <a:p>
            <a:pPr marL="0" lvl="0" indent="0" algn="l" rtl="0">
              <a:spcBef>
                <a:spcPts val="0"/>
              </a:spcBef>
              <a:spcAft>
                <a:spcPts val="0"/>
              </a:spcAft>
              <a:buNone/>
            </a:pPr>
            <a:r>
              <a:rPr lang="en"/>
              <a:t>#4 was proposed in conjunction with support of the project sponsor</a:t>
            </a:r>
            <a:endParaRPr/>
          </a:p>
          <a:p>
            <a:pPr marL="0" lvl="0" indent="0" algn="l" rtl="0">
              <a:spcBef>
                <a:spcPts val="0"/>
              </a:spcBef>
              <a:spcAft>
                <a:spcPts val="0"/>
              </a:spcAft>
              <a:buNone/>
            </a:pPr>
            <a:r>
              <a:rPr lang="en"/>
              <a:t>#5 was deemed important for future OGC and sponsor work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009e658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009e658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b524a3c7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b524a3c7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Large scale map of Southern California and North-west Mexico showing CDB coverage. The right image is high-resolution imagery of most of the CDB-covered area. Navy facilities occupy much of the region. Other significant are Coronado Bridge (curving bridge over the bay), downtown San Diego (NW of bridge), and Pt. Fermin lighthouse (southern tip of left-most land). Data provided by CAE under direction of the sponsor.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b524a3c7f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b524a3c7f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Rendering of downtown San Diego by CAE. Straight up is North-East. Petco Park is visible in the right-center. The highway on the right leads to the Coronado Bridge.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b524a3c7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ab524a3c7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of the participants (InfoDao and SimBlocks) also worked with the New York City CDB data set that was used during the Pilot. The dataset was provided by Ecere.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b524a3c7f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b524a3c7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 flags show location of participants. Blue flags show location of project leadership. A red flag does cover up the project sponsor.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b524a3c7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b524a3c7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S1-S3: </a:t>
            </a:r>
            <a:r>
              <a:rPr lang="en" u="sng">
                <a:solidFill>
                  <a:schemeClr val="hlink"/>
                </a:solidFill>
                <a:hlinkClick r:id="rId3"/>
              </a:rPr>
              <a:t>https://github.com/opengeospatial/OGC-ISG-Sprint-Sep-2020/blob/master/Sprint%20Report/5-setup.adoc#discussion-of-scenarios</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hyperlink" Target="https://twitter.com/opengeospatial?ref_src=twsrc%5Egoogle%7Ctwcamp%5Eserp%7Ctwgr%5Eautho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hyperlink" Target="https://twitter.com/opengeospatial?ref_src=twsrc%5Egoogle%7Ctwcamp%5Eserp%7Ctwgr%5Eautho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2.xml"/><Relationship Id="rId5" Type="http://schemas.openxmlformats.org/officeDocument/2006/relationships/image" Target="../media/image12.png"/><Relationship Id="rId4" Type="http://schemas.openxmlformats.org/officeDocument/2006/relationships/hyperlink" Target="https://twitter.com/opengeospatial?ref_src=twsrc%5Egoogle%7Ctwcamp%5Eserp%7C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
        <p:cNvGrpSpPr/>
        <p:nvPr/>
      </p:nvGrpSpPr>
      <p:grpSpPr>
        <a:xfrm>
          <a:off x="0" y="0"/>
          <a:ext cx="0" cy="0"/>
          <a:chOff x="0" y="0"/>
          <a:chExt cx="0" cy="0"/>
        </a:xfrm>
      </p:grpSpPr>
      <p:sp>
        <p:nvSpPr>
          <p:cNvPr id="15" name="Google Shape;15;p2"/>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a:solidFill>
                  <a:srgbClr val="F2F2F2"/>
                </a:solidFill>
                <a:latin typeface="Lato"/>
                <a:ea typeface="Lato"/>
                <a:cs typeface="Lato"/>
                <a:sym typeface="Lato"/>
              </a:defRPr>
            </a:lvl1pPr>
            <a:lvl2pPr marL="0" lvl="1" indent="0" algn="r" rtl="0">
              <a:spcBef>
                <a:spcPts val="0"/>
              </a:spcBef>
              <a:buNone/>
              <a:defRPr sz="900" b="0">
                <a:solidFill>
                  <a:srgbClr val="F2F2F2"/>
                </a:solidFill>
                <a:latin typeface="Lato"/>
                <a:ea typeface="Lato"/>
                <a:cs typeface="Lato"/>
                <a:sym typeface="Lato"/>
              </a:defRPr>
            </a:lvl2pPr>
            <a:lvl3pPr marL="0" lvl="2" indent="0" algn="r" rtl="0">
              <a:spcBef>
                <a:spcPts val="0"/>
              </a:spcBef>
              <a:buNone/>
              <a:defRPr sz="900" b="0">
                <a:solidFill>
                  <a:srgbClr val="F2F2F2"/>
                </a:solidFill>
                <a:latin typeface="Lato"/>
                <a:ea typeface="Lato"/>
                <a:cs typeface="Lato"/>
                <a:sym typeface="Lato"/>
              </a:defRPr>
            </a:lvl3pPr>
            <a:lvl4pPr marL="0" lvl="3" indent="0" algn="r" rtl="0">
              <a:spcBef>
                <a:spcPts val="0"/>
              </a:spcBef>
              <a:buNone/>
              <a:defRPr sz="900" b="0">
                <a:solidFill>
                  <a:srgbClr val="F2F2F2"/>
                </a:solidFill>
                <a:latin typeface="Lato"/>
                <a:ea typeface="Lato"/>
                <a:cs typeface="Lato"/>
                <a:sym typeface="Lato"/>
              </a:defRPr>
            </a:lvl4pPr>
            <a:lvl5pPr marL="0" lvl="4" indent="0" algn="r" rtl="0">
              <a:spcBef>
                <a:spcPts val="0"/>
              </a:spcBef>
              <a:buNone/>
              <a:defRPr sz="900" b="0">
                <a:solidFill>
                  <a:srgbClr val="F2F2F2"/>
                </a:solidFill>
                <a:latin typeface="Lato"/>
                <a:ea typeface="Lato"/>
                <a:cs typeface="Lato"/>
                <a:sym typeface="Lato"/>
              </a:defRPr>
            </a:lvl5pPr>
            <a:lvl6pPr marL="0" lvl="5" indent="0" algn="r" rtl="0">
              <a:spcBef>
                <a:spcPts val="0"/>
              </a:spcBef>
              <a:buNone/>
              <a:defRPr sz="900" b="0">
                <a:solidFill>
                  <a:srgbClr val="F2F2F2"/>
                </a:solidFill>
                <a:latin typeface="Lato"/>
                <a:ea typeface="Lato"/>
                <a:cs typeface="Lato"/>
                <a:sym typeface="Lato"/>
              </a:defRPr>
            </a:lvl6pPr>
            <a:lvl7pPr marL="0" lvl="6" indent="0" algn="r" rtl="0">
              <a:spcBef>
                <a:spcPts val="0"/>
              </a:spcBef>
              <a:buNone/>
              <a:defRPr sz="900" b="0">
                <a:solidFill>
                  <a:srgbClr val="F2F2F2"/>
                </a:solidFill>
                <a:latin typeface="Lato"/>
                <a:ea typeface="Lato"/>
                <a:cs typeface="Lato"/>
                <a:sym typeface="Lato"/>
              </a:defRPr>
            </a:lvl7pPr>
            <a:lvl8pPr marL="0" lvl="7" indent="0" algn="r" rtl="0">
              <a:spcBef>
                <a:spcPts val="0"/>
              </a:spcBef>
              <a:buNone/>
              <a:defRPr sz="900" b="0">
                <a:solidFill>
                  <a:srgbClr val="F2F2F2"/>
                </a:solidFill>
                <a:latin typeface="Lato"/>
                <a:ea typeface="Lato"/>
                <a:cs typeface="Lato"/>
                <a:sym typeface="Lato"/>
              </a:defRPr>
            </a:lvl8pPr>
            <a:lvl9pPr marL="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2"/>
          <p:cNvSpPr/>
          <p:nvPr/>
        </p:nvSpPr>
        <p:spPr>
          <a:xfrm>
            <a:off x="0" y="0"/>
            <a:ext cx="5349900" cy="5143500"/>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17" name="Google Shape;17;p2" descr="A picture containing person, man, using, water&#10;&#10;Description automatically generated"/>
          <p:cNvPicPr preferRelativeResize="0"/>
          <p:nvPr/>
        </p:nvPicPr>
        <p:blipFill rotWithShape="1">
          <a:blip r:embed="rId2">
            <a:alphaModFix amt="85000"/>
          </a:blip>
          <a:srcRect/>
          <a:stretch/>
        </p:blipFill>
        <p:spPr>
          <a:xfrm flipH="1">
            <a:off x="4535624" y="0"/>
            <a:ext cx="4608376" cy="5143499"/>
          </a:xfrm>
          <a:prstGeom prst="rect">
            <a:avLst/>
          </a:prstGeom>
          <a:noFill/>
          <a:ln>
            <a:noFill/>
          </a:ln>
        </p:spPr>
      </p:pic>
      <p:sp>
        <p:nvSpPr>
          <p:cNvPr id="18" name="Google Shape;18;p2"/>
          <p:cNvSpPr txBox="1"/>
          <p:nvPr/>
        </p:nvSpPr>
        <p:spPr>
          <a:xfrm>
            <a:off x="910662" y="3680720"/>
            <a:ext cx="2063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00" b="1" u="sng">
                <a:solidFill>
                  <a:srgbClr val="002060"/>
                </a:solidFill>
                <a:latin typeface="Lato"/>
                <a:ea typeface="Lato"/>
                <a:cs typeface="Lato"/>
                <a:sym typeface="Lato"/>
              </a:rPr>
              <a:t>F</a:t>
            </a:r>
            <a:r>
              <a:rPr lang="en" sz="1300">
                <a:solidFill>
                  <a:srgbClr val="002060"/>
                </a:solidFill>
                <a:latin typeface="Lato"/>
                <a:ea typeface="Lato"/>
                <a:cs typeface="Lato"/>
                <a:sym typeface="Lato"/>
              </a:rPr>
              <a:t>indable</a:t>
            </a:r>
            <a:endParaRPr sz="900"/>
          </a:p>
        </p:txBody>
      </p:sp>
      <p:sp>
        <p:nvSpPr>
          <p:cNvPr id="19" name="Google Shape;19;p2"/>
          <p:cNvSpPr txBox="1"/>
          <p:nvPr/>
        </p:nvSpPr>
        <p:spPr>
          <a:xfrm>
            <a:off x="6831530" y="4438002"/>
            <a:ext cx="1897200" cy="9234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 sz="4900" b="1">
                <a:solidFill>
                  <a:srgbClr val="FFFFFF"/>
                </a:solidFill>
                <a:latin typeface="Times New Roman"/>
                <a:ea typeface="Times New Roman"/>
                <a:cs typeface="Times New Roman"/>
                <a:sym typeface="Times New Roman"/>
              </a:rPr>
              <a:t>OGC</a:t>
            </a:r>
            <a:endParaRPr sz="900"/>
          </a:p>
        </p:txBody>
      </p:sp>
      <p:sp>
        <p:nvSpPr>
          <p:cNvPr id="20" name="Google Shape;20;p2"/>
          <p:cNvSpPr/>
          <p:nvPr/>
        </p:nvSpPr>
        <p:spPr>
          <a:xfrm>
            <a:off x="314763" y="3632425"/>
            <a:ext cx="465900" cy="46590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Arial"/>
              <a:ea typeface="Arial"/>
              <a:cs typeface="Arial"/>
              <a:sym typeface="Arial"/>
            </a:endParaRPr>
          </a:p>
        </p:txBody>
      </p:sp>
      <p:sp>
        <p:nvSpPr>
          <p:cNvPr id="21" name="Google Shape;21;p2"/>
          <p:cNvSpPr/>
          <p:nvPr/>
        </p:nvSpPr>
        <p:spPr>
          <a:xfrm>
            <a:off x="2441988" y="3632425"/>
            <a:ext cx="465900" cy="46590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Arial"/>
              <a:ea typeface="Arial"/>
              <a:cs typeface="Arial"/>
              <a:sym typeface="Arial"/>
            </a:endParaRPr>
          </a:p>
        </p:txBody>
      </p:sp>
      <p:pic>
        <p:nvPicPr>
          <p:cNvPr id="22" name="Google Shape;22;p2" descr="A picture containing drawing, light, clock&#10;&#10;Description automatically generated"/>
          <p:cNvPicPr preferRelativeResize="0"/>
          <p:nvPr/>
        </p:nvPicPr>
        <p:blipFill rotWithShape="1">
          <a:blip r:embed="rId3">
            <a:alphaModFix/>
          </a:blip>
          <a:srcRect/>
          <a:stretch/>
        </p:blipFill>
        <p:spPr>
          <a:xfrm>
            <a:off x="2441975" y="3632412"/>
            <a:ext cx="465950" cy="465928"/>
          </a:xfrm>
          <a:prstGeom prst="rect">
            <a:avLst/>
          </a:prstGeom>
          <a:noFill/>
          <a:ln>
            <a:noFill/>
          </a:ln>
        </p:spPr>
      </p:pic>
      <p:pic>
        <p:nvPicPr>
          <p:cNvPr id="23" name="Google Shape;23;p2" descr="A close up of a logo&#10;&#10;Description automatically generated"/>
          <p:cNvPicPr preferRelativeResize="0"/>
          <p:nvPr/>
        </p:nvPicPr>
        <p:blipFill rotWithShape="1">
          <a:blip r:embed="rId4">
            <a:alphaModFix/>
          </a:blip>
          <a:srcRect/>
          <a:stretch/>
        </p:blipFill>
        <p:spPr>
          <a:xfrm>
            <a:off x="314761" y="3632408"/>
            <a:ext cx="465951" cy="465951"/>
          </a:xfrm>
          <a:prstGeom prst="rect">
            <a:avLst/>
          </a:prstGeom>
          <a:noFill/>
          <a:ln>
            <a:noFill/>
          </a:ln>
        </p:spPr>
      </p:pic>
      <p:sp>
        <p:nvSpPr>
          <p:cNvPr id="24" name="Google Shape;24;p2"/>
          <p:cNvSpPr/>
          <p:nvPr/>
        </p:nvSpPr>
        <p:spPr>
          <a:xfrm>
            <a:off x="2425188" y="4389700"/>
            <a:ext cx="465900" cy="46590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Arial"/>
              <a:ea typeface="Arial"/>
              <a:cs typeface="Arial"/>
              <a:sym typeface="Arial"/>
            </a:endParaRPr>
          </a:p>
        </p:txBody>
      </p:sp>
      <p:sp>
        <p:nvSpPr>
          <p:cNvPr id="25" name="Google Shape;25;p2"/>
          <p:cNvSpPr/>
          <p:nvPr/>
        </p:nvSpPr>
        <p:spPr>
          <a:xfrm>
            <a:off x="314763" y="4389700"/>
            <a:ext cx="465900" cy="46590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800"/>
              <a:buFont typeface="Calibri"/>
              <a:buNone/>
            </a:pPr>
            <a:endParaRPr sz="1800">
              <a:solidFill>
                <a:srgbClr val="000000"/>
              </a:solidFill>
              <a:latin typeface="Arial"/>
              <a:ea typeface="Arial"/>
              <a:cs typeface="Arial"/>
              <a:sym typeface="Arial"/>
            </a:endParaRPr>
          </a:p>
        </p:txBody>
      </p:sp>
      <p:pic>
        <p:nvPicPr>
          <p:cNvPr id="26" name="Google Shape;26;p2" descr="A close up of a logo&#10;&#10;Description automatically generated"/>
          <p:cNvPicPr preferRelativeResize="0"/>
          <p:nvPr/>
        </p:nvPicPr>
        <p:blipFill rotWithShape="1">
          <a:blip r:embed="rId5">
            <a:alphaModFix/>
          </a:blip>
          <a:srcRect/>
          <a:stretch/>
        </p:blipFill>
        <p:spPr>
          <a:xfrm>
            <a:off x="316775" y="4389675"/>
            <a:ext cx="465950" cy="465950"/>
          </a:xfrm>
          <a:prstGeom prst="rect">
            <a:avLst/>
          </a:prstGeom>
          <a:noFill/>
          <a:ln>
            <a:noFill/>
          </a:ln>
        </p:spPr>
      </p:pic>
      <p:sp>
        <p:nvSpPr>
          <p:cNvPr id="27" name="Google Shape;27;p2"/>
          <p:cNvSpPr txBox="1"/>
          <p:nvPr/>
        </p:nvSpPr>
        <p:spPr>
          <a:xfrm>
            <a:off x="910661" y="4438011"/>
            <a:ext cx="2063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00" b="1" u="sng">
                <a:solidFill>
                  <a:srgbClr val="002060"/>
                </a:solidFill>
                <a:latin typeface="Lato"/>
                <a:ea typeface="Lato"/>
                <a:cs typeface="Lato"/>
                <a:sym typeface="Lato"/>
              </a:rPr>
              <a:t>I</a:t>
            </a:r>
            <a:r>
              <a:rPr lang="en" sz="1300">
                <a:solidFill>
                  <a:srgbClr val="002060"/>
                </a:solidFill>
                <a:latin typeface="Lato"/>
                <a:ea typeface="Lato"/>
                <a:cs typeface="Lato"/>
                <a:sym typeface="Lato"/>
              </a:rPr>
              <a:t>nteroperable</a:t>
            </a:r>
            <a:endParaRPr sz="1300"/>
          </a:p>
        </p:txBody>
      </p:sp>
      <p:pic>
        <p:nvPicPr>
          <p:cNvPr id="28" name="Google Shape;28;p2" descr="A picture containing drawing&#10;&#10;Description automatically generated"/>
          <p:cNvPicPr preferRelativeResize="0"/>
          <p:nvPr/>
        </p:nvPicPr>
        <p:blipFill rotWithShape="1">
          <a:blip r:embed="rId6">
            <a:alphaModFix/>
          </a:blip>
          <a:srcRect/>
          <a:stretch/>
        </p:blipFill>
        <p:spPr>
          <a:xfrm>
            <a:off x="2425176" y="4389675"/>
            <a:ext cx="465950" cy="465950"/>
          </a:xfrm>
          <a:prstGeom prst="rect">
            <a:avLst/>
          </a:prstGeom>
          <a:noFill/>
          <a:ln>
            <a:noFill/>
          </a:ln>
        </p:spPr>
      </p:pic>
      <p:sp>
        <p:nvSpPr>
          <p:cNvPr id="29" name="Google Shape;29;p2"/>
          <p:cNvSpPr txBox="1"/>
          <p:nvPr/>
        </p:nvSpPr>
        <p:spPr>
          <a:xfrm>
            <a:off x="3028637" y="3680728"/>
            <a:ext cx="2063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00" b="1" u="sng">
                <a:solidFill>
                  <a:srgbClr val="002060"/>
                </a:solidFill>
                <a:latin typeface="Lato"/>
                <a:ea typeface="Lato"/>
                <a:cs typeface="Lato"/>
                <a:sym typeface="Lato"/>
              </a:rPr>
              <a:t>A</a:t>
            </a:r>
            <a:r>
              <a:rPr lang="en" sz="1300">
                <a:solidFill>
                  <a:srgbClr val="002060"/>
                </a:solidFill>
                <a:latin typeface="Lato"/>
                <a:ea typeface="Lato"/>
                <a:cs typeface="Lato"/>
                <a:sym typeface="Lato"/>
              </a:rPr>
              <a:t>ccessible</a:t>
            </a:r>
            <a:endParaRPr sz="900"/>
          </a:p>
        </p:txBody>
      </p:sp>
      <p:sp>
        <p:nvSpPr>
          <p:cNvPr id="30" name="Google Shape;30;p2"/>
          <p:cNvSpPr txBox="1"/>
          <p:nvPr/>
        </p:nvSpPr>
        <p:spPr>
          <a:xfrm>
            <a:off x="3028625" y="4437992"/>
            <a:ext cx="2063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00" b="1" u="sng">
                <a:solidFill>
                  <a:srgbClr val="002060"/>
                </a:solidFill>
                <a:latin typeface="Lato"/>
                <a:ea typeface="Lato"/>
                <a:cs typeface="Lato"/>
                <a:sym typeface="Lato"/>
              </a:rPr>
              <a:t>R</a:t>
            </a:r>
            <a:r>
              <a:rPr lang="en" sz="1300">
                <a:solidFill>
                  <a:srgbClr val="002060"/>
                </a:solidFill>
                <a:latin typeface="Lato"/>
                <a:ea typeface="Lato"/>
                <a:cs typeface="Lato"/>
                <a:sym typeface="Lato"/>
              </a:rPr>
              <a:t>eusable</a:t>
            </a:r>
            <a:endParaRPr sz="1300">
              <a:solidFill>
                <a:srgbClr val="002060"/>
              </a:solidFill>
              <a:latin typeface="Lato"/>
              <a:ea typeface="Lato"/>
              <a:cs typeface="Lato"/>
              <a:sym typeface="Lato"/>
            </a:endParaRPr>
          </a:p>
        </p:txBody>
      </p:sp>
      <p:sp>
        <p:nvSpPr>
          <p:cNvPr id="31" name="Google Shape;31;p2"/>
          <p:cNvSpPr/>
          <p:nvPr/>
        </p:nvSpPr>
        <p:spPr>
          <a:xfrm>
            <a:off x="0" y="2379600"/>
            <a:ext cx="4535700" cy="7323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2" name="Google Shape;32;p2"/>
          <p:cNvSpPr txBox="1"/>
          <p:nvPr/>
        </p:nvSpPr>
        <p:spPr>
          <a:xfrm>
            <a:off x="4" y="2422644"/>
            <a:ext cx="60081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00" b="1">
                <a:solidFill>
                  <a:srgbClr val="002060"/>
                </a:solidFill>
                <a:latin typeface="Lato"/>
                <a:ea typeface="Lato"/>
                <a:cs typeface="Lato"/>
                <a:sym typeface="Lato"/>
              </a:rPr>
              <a:t>The world’s leading and comprehensive </a:t>
            </a:r>
            <a:br>
              <a:rPr lang="en" sz="1300" b="1">
                <a:solidFill>
                  <a:srgbClr val="002060"/>
                </a:solidFill>
                <a:latin typeface="Lato"/>
                <a:ea typeface="Lato"/>
                <a:cs typeface="Lato"/>
                <a:sym typeface="Lato"/>
              </a:rPr>
            </a:br>
            <a:r>
              <a:rPr lang="en" sz="1300" b="1">
                <a:solidFill>
                  <a:srgbClr val="002060"/>
                </a:solidFill>
                <a:latin typeface="Lato"/>
                <a:ea typeface="Lato"/>
                <a:cs typeface="Lato"/>
                <a:sym typeface="Lato"/>
              </a:rPr>
              <a:t>community of experts making location information:</a:t>
            </a:r>
            <a:endParaRPr sz="1300" b="1">
              <a:solidFill>
                <a:srgbClr val="002060"/>
              </a:solidFill>
              <a:latin typeface="Lato"/>
              <a:ea typeface="Lato"/>
              <a:cs typeface="Lato"/>
              <a:sym typeface="Lato"/>
            </a:endParaRPr>
          </a:p>
        </p:txBody>
      </p:sp>
      <p:sp>
        <p:nvSpPr>
          <p:cNvPr id="33" name="Google Shape;33;p2"/>
          <p:cNvSpPr txBox="1"/>
          <p:nvPr/>
        </p:nvSpPr>
        <p:spPr>
          <a:xfrm>
            <a:off x="8585504" y="4540001"/>
            <a:ext cx="300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800">
                <a:solidFill>
                  <a:srgbClr val="F2F2F2"/>
                </a:solidFill>
                <a:latin typeface="Times New Roman"/>
                <a:ea typeface="Times New Roman"/>
                <a:cs typeface="Times New Roman"/>
                <a:sym typeface="Times New Roman"/>
              </a:rPr>
              <a:t>®</a:t>
            </a:r>
            <a:endParaRPr sz="1800">
              <a:solidFill>
                <a:srgbClr val="F2F2F2"/>
              </a:solidFill>
              <a:latin typeface="Times New Roman"/>
              <a:ea typeface="Times New Roman"/>
              <a:cs typeface="Times New Roman"/>
              <a:sym typeface="Times New Roman"/>
            </a:endParaRPr>
          </a:p>
        </p:txBody>
      </p:sp>
      <p:pic>
        <p:nvPicPr>
          <p:cNvPr id="34" name="Google Shape;34;p2" descr="A picture containing building, outdoor, light, city&#10;&#10;Description automatically generated"/>
          <p:cNvPicPr preferRelativeResize="0"/>
          <p:nvPr/>
        </p:nvPicPr>
        <p:blipFill rotWithShape="1">
          <a:blip r:embed="rId7">
            <a:alphaModFix amt="85000"/>
          </a:blip>
          <a:srcRect/>
          <a:stretch/>
        </p:blipFill>
        <p:spPr>
          <a:xfrm>
            <a:off x="0" y="5143475"/>
            <a:ext cx="9144000" cy="364075"/>
          </a:xfrm>
          <a:prstGeom prst="rect">
            <a:avLst/>
          </a:prstGeom>
          <a:noFill/>
          <a:ln>
            <a:noFill/>
          </a:ln>
        </p:spPr>
      </p:pic>
      <p:sp>
        <p:nvSpPr>
          <p:cNvPr id="35" name="Google Shape;35;p2"/>
          <p:cNvSpPr txBox="1"/>
          <p:nvPr/>
        </p:nvSpPr>
        <p:spPr>
          <a:xfrm>
            <a:off x="7544459" y="5187052"/>
            <a:ext cx="8535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2F2F2"/>
              </a:buClr>
              <a:buSzPts val="1200"/>
              <a:buFont typeface="Lato"/>
              <a:buNone/>
            </a:pPr>
            <a:r>
              <a:rPr lang="en" sz="1200">
                <a:solidFill>
                  <a:srgbClr val="F2F2F2"/>
                </a:solidFill>
                <a:latin typeface="Lato"/>
                <a:ea typeface="Lato"/>
                <a:cs typeface="Lato"/>
                <a:sym typeface="Lato"/>
              </a:rPr>
              <a:t>ogc.org  |</a:t>
            </a:r>
            <a:endParaRPr/>
          </a:p>
        </p:txBody>
      </p:sp>
      <p:sp>
        <p:nvSpPr>
          <p:cNvPr id="36" name="Google Shape;36;p2"/>
          <p:cNvSpPr txBox="1"/>
          <p:nvPr/>
        </p:nvSpPr>
        <p:spPr>
          <a:xfrm>
            <a:off x="7841064" y="5183609"/>
            <a:ext cx="1141200" cy="2838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200" b="0">
                <a:solidFill>
                  <a:srgbClr val="F2F2F2"/>
                </a:solidFill>
                <a:latin typeface="Lato"/>
                <a:ea typeface="Lato"/>
                <a:cs typeface="Lato"/>
                <a:sym typeface="Lato"/>
              </a:rPr>
              <a:t>‹#›</a:t>
            </a:fld>
            <a:endParaRPr sz="1200" b="0">
              <a:solidFill>
                <a:srgbClr val="F2F2F2"/>
              </a:solidFill>
              <a:latin typeface="Lato"/>
              <a:ea typeface="Lato"/>
              <a:cs typeface="Lato"/>
              <a:sym typeface="Lato"/>
            </a:endParaRPr>
          </a:p>
        </p:txBody>
      </p:sp>
      <p:pic>
        <p:nvPicPr>
          <p:cNvPr id="37" name="Google Shape;37;p2" descr="A picture containing building, drawing, window&#10;&#10;Description automatically generated"/>
          <p:cNvPicPr preferRelativeResize="0"/>
          <p:nvPr/>
        </p:nvPicPr>
        <p:blipFill rotWithShape="1">
          <a:blip r:embed="rId8">
            <a:alphaModFix/>
          </a:blip>
          <a:srcRect/>
          <a:stretch/>
        </p:blipFill>
        <p:spPr>
          <a:xfrm>
            <a:off x="262893" y="5146939"/>
            <a:ext cx="324582" cy="324582"/>
          </a:xfrm>
          <a:prstGeom prst="rect">
            <a:avLst/>
          </a:prstGeom>
          <a:noFill/>
          <a:ln>
            <a:noFill/>
          </a:ln>
        </p:spPr>
      </p:pic>
      <p:sp>
        <p:nvSpPr>
          <p:cNvPr id="38" name="Google Shape;38;p2"/>
          <p:cNvSpPr txBox="1"/>
          <p:nvPr/>
        </p:nvSpPr>
        <p:spPr>
          <a:xfrm>
            <a:off x="7444289" y="5183609"/>
            <a:ext cx="1141200" cy="2838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z="1200">
                <a:solidFill>
                  <a:srgbClr val="F2F2F2"/>
                </a:solidFill>
                <a:latin typeface="Lato"/>
                <a:ea typeface="Lato"/>
                <a:cs typeface="Lato"/>
                <a:sym typeface="Lato"/>
              </a:rPr>
              <a:t>‹#›</a:t>
            </a:fld>
            <a:endParaRPr sz="1200">
              <a:solidFill>
                <a:srgbClr val="F2F2F2"/>
              </a:solidFill>
              <a:latin typeface="Lato"/>
              <a:ea typeface="Lato"/>
              <a:cs typeface="Lato"/>
              <a:sym typeface="Lato"/>
            </a:endParaRPr>
          </a:p>
        </p:txBody>
      </p:sp>
      <p:sp>
        <p:nvSpPr>
          <p:cNvPr id="39" name="Google Shape;39;p2"/>
          <p:cNvSpPr/>
          <p:nvPr/>
        </p:nvSpPr>
        <p:spPr>
          <a:xfrm>
            <a:off x="531017" y="5180731"/>
            <a:ext cx="3257400" cy="246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800" b="0">
                <a:solidFill>
                  <a:srgbClr val="F2F2F2"/>
                </a:solidFill>
                <a:latin typeface="Lato"/>
                <a:ea typeface="Lato"/>
                <a:cs typeface="Lato"/>
                <a:sym typeface="Lato"/>
              </a:rPr>
              <a:t>Copyright © 2020 Open Geospatial Consortium</a:t>
            </a:r>
            <a:endParaRPr sz="12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1"/>
        <p:cNvGrpSpPr/>
        <p:nvPr/>
      </p:nvGrpSpPr>
      <p:grpSpPr>
        <a:xfrm>
          <a:off x="0" y="0"/>
          <a:ext cx="0" cy="0"/>
          <a:chOff x="0" y="0"/>
          <a:chExt cx="0" cy="0"/>
        </a:xfrm>
      </p:grpSpPr>
      <p:pic>
        <p:nvPicPr>
          <p:cNvPr id="92" name="Google Shape;92;p15" descr="A close up of a sign&#10;&#10;Description automatically generated">
            <a:hlinkClick r:id="rId2"/>
          </p:cNvPr>
          <p:cNvPicPr preferRelativeResize="0"/>
          <p:nvPr/>
        </p:nvPicPr>
        <p:blipFill rotWithShape="1">
          <a:blip r:embed="rId3">
            <a:alphaModFix/>
          </a:blip>
          <a:srcRect/>
          <a:stretch/>
        </p:blipFill>
        <p:spPr>
          <a:xfrm>
            <a:off x="8288958" y="4581911"/>
            <a:ext cx="327378" cy="327378"/>
          </a:xfrm>
          <a:prstGeom prst="rect">
            <a:avLst/>
          </a:prstGeom>
          <a:noFill/>
          <a:ln>
            <a:noFill/>
          </a:ln>
        </p:spPr>
      </p:pic>
      <p:pic>
        <p:nvPicPr>
          <p:cNvPr id="93" name="Google Shape;93;p15" descr="A picture containing shirt&#10;&#10;Description automatically generated">
            <a:hlinkClick r:id="rId4"/>
          </p:cNvPr>
          <p:cNvPicPr preferRelativeResize="0"/>
          <p:nvPr/>
        </p:nvPicPr>
        <p:blipFill rotWithShape="1">
          <a:blip r:embed="rId5">
            <a:alphaModFix/>
          </a:blip>
          <a:srcRect/>
          <a:stretch/>
        </p:blipFill>
        <p:spPr>
          <a:xfrm>
            <a:off x="8606787" y="4517165"/>
            <a:ext cx="448512" cy="448512"/>
          </a:xfrm>
          <a:prstGeom prst="rect">
            <a:avLst/>
          </a:prstGeom>
          <a:noFill/>
          <a:ln>
            <a:noFill/>
          </a:ln>
        </p:spPr>
      </p:pic>
      <p:sp>
        <p:nvSpPr>
          <p:cNvPr id="94" name="Google Shape;94;p15"/>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a:solidFill>
                  <a:srgbClr val="F2F2F2"/>
                </a:solidFill>
                <a:latin typeface="Lato"/>
                <a:ea typeface="Lato"/>
                <a:cs typeface="Lato"/>
                <a:sym typeface="Lato"/>
              </a:defRPr>
            </a:lvl1pPr>
            <a:lvl2pPr marL="0" lvl="1" indent="0" algn="r" rtl="0">
              <a:spcBef>
                <a:spcPts val="0"/>
              </a:spcBef>
              <a:buNone/>
              <a:defRPr sz="900" b="0">
                <a:solidFill>
                  <a:srgbClr val="F2F2F2"/>
                </a:solidFill>
                <a:latin typeface="Lato"/>
                <a:ea typeface="Lato"/>
                <a:cs typeface="Lato"/>
                <a:sym typeface="Lato"/>
              </a:defRPr>
            </a:lvl2pPr>
            <a:lvl3pPr marL="0" lvl="2" indent="0" algn="r" rtl="0">
              <a:spcBef>
                <a:spcPts val="0"/>
              </a:spcBef>
              <a:buNone/>
              <a:defRPr sz="900" b="0">
                <a:solidFill>
                  <a:srgbClr val="F2F2F2"/>
                </a:solidFill>
                <a:latin typeface="Lato"/>
                <a:ea typeface="Lato"/>
                <a:cs typeface="Lato"/>
                <a:sym typeface="Lato"/>
              </a:defRPr>
            </a:lvl3pPr>
            <a:lvl4pPr marL="0" lvl="3" indent="0" algn="r" rtl="0">
              <a:spcBef>
                <a:spcPts val="0"/>
              </a:spcBef>
              <a:buNone/>
              <a:defRPr sz="900" b="0">
                <a:solidFill>
                  <a:srgbClr val="F2F2F2"/>
                </a:solidFill>
                <a:latin typeface="Lato"/>
                <a:ea typeface="Lato"/>
                <a:cs typeface="Lato"/>
                <a:sym typeface="Lato"/>
              </a:defRPr>
            </a:lvl4pPr>
            <a:lvl5pPr marL="0" lvl="4" indent="0" algn="r" rtl="0">
              <a:spcBef>
                <a:spcPts val="0"/>
              </a:spcBef>
              <a:buNone/>
              <a:defRPr sz="900" b="0">
                <a:solidFill>
                  <a:srgbClr val="F2F2F2"/>
                </a:solidFill>
                <a:latin typeface="Lato"/>
                <a:ea typeface="Lato"/>
                <a:cs typeface="Lato"/>
                <a:sym typeface="Lato"/>
              </a:defRPr>
            </a:lvl5pPr>
            <a:lvl6pPr marL="0" lvl="5" indent="0" algn="r" rtl="0">
              <a:spcBef>
                <a:spcPts val="0"/>
              </a:spcBef>
              <a:buNone/>
              <a:defRPr sz="900" b="0">
                <a:solidFill>
                  <a:srgbClr val="F2F2F2"/>
                </a:solidFill>
                <a:latin typeface="Lato"/>
                <a:ea typeface="Lato"/>
                <a:cs typeface="Lato"/>
                <a:sym typeface="Lato"/>
              </a:defRPr>
            </a:lvl6pPr>
            <a:lvl7pPr marL="0" lvl="6" indent="0" algn="r" rtl="0">
              <a:spcBef>
                <a:spcPts val="0"/>
              </a:spcBef>
              <a:buNone/>
              <a:defRPr sz="900" b="0">
                <a:solidFill>
                  <a:srgbClr val="F2F2F2"/>
                </a:solidFill>
                <a:latin typeface="Lato"/>
                <a:ea typeface="Lato"/>
                <a:cs typeface="Lato"/>
                <a:sym typeface="Lato"/>
              </a:defRPr>
            </a:lvl7pPr>
            <a:lvl8pPr marL="0" lvl="7" indent="0" algn="r" rtl="0">
              <a:spcBef>
                <a:spcPts val="0"/>
              </a:spcBef>
              <a:buNone/>
              <a:defRPr sz="900" b="0">
                <a:solidFill>
                  <a:srgbClr val="F2F2F2"/>
                </a:solidFill>
                <a:latin typeface="Lato"/>
                <a:ea typeface="Lato"/>
                <a:cs typeface="Lato"/>
                <a:sym typeface="Lato"/>
              </a:defRPr>
            </a:lvl8pPr>
            <a:lvl9pPr marL="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Title Only">
  <p:cSld name="CUSTOM">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67782" y="41464"/>
            <a:ext cx="7886700" cy="574200"/>
          </a:xfrm>
          <a:prstGeom prst="rect">
            <a:avLst/>
          </a:prstGeom>
        </p:spPr>
        <p:txBody>
          <a:bodyPr spcFirstLastPara="1" wrap="square" lIns="68575" tIns="34275" rIns="68575" bIns="34275" anchor="t" anchorCtr="0">
            <a:noAutofit/>
          </a:bodyPr>
          <a:lstStyle>
            <a:lvl1pPr lvl="0">
              <a:spcBef>
                <a:spcPts val="0"/>
              </a:spcBef>
              <a:spcAft>
                <a:spcPts val="0"/>
              </a:spcAft>
              <a:buSzPts val="2700"/>
              <a:buNone/>
              <a:defRPr>
                <a:latin typeface="Arial"/>
                <a:ea typeface="Arial"/>
                <a:cs typeface="Arial"/>
                <a:sym typeface="Arial"/>
              </a:defRPr>
            </a:lvl1pPr>
            <a:lvl2pPr lvl="1">
              <a:spcBef>
                <a:spcPts val="0"/>
              </a:spcBef>
              <a:spcAft>
                <a:spcPts val="0"/>
              </a:spcAft>
              <a:buSzPts val="1100"/>
              <a:buNone/>
              <a:defRPr>
                <a:latin typeface="Arial"/>
                <a:ea typeface="Arial"/>
                <a:cs typeface="Arial"/>
                <a:sym typeface="Arial"/>
              </a:defRPr>
            </a:lvl2pPr>
            <a:lvl3pPr lvl="2">
              <a:spcBef>
                <a:spcPts val="0"/>
              </a:spcBef>
              <a:spcAft>
                <a:spcPts val="0"/>
              </a:spcAft>
              <a:buSzPts val="1100"/>
              <a:buNone/>
              <a:defRPr>
                <a:latin typeface="Arial"/>
                <a:ea typeface="Arial"/>
                <a:cs typeface="Arial"/>
                <a:sym typeface="Arial"/>
              </a:defRPr>
            </a:lvl3pPr>
            <a:lvl4pPr lvl="3">
              <a:spcBef>
                <a:spcPts val="0"/>
              </a:spcBef>
              <a:spcAft>
                <a:spcPts val="0"/>
              </a:spcAft>
              <a:buSzPts val="1100"/>
              <a:buNone/>
              <a:defRPr>
                <a:latin typeface="Arial"/>
                <a:ea typeface="Arial"/>
                <a:cs typeface="Arial"/>
                <a:sym typeface="Arial"/>
              </a:defRPr>
            </a:lvl4pPr>
            <a:lvl5pPr lvl="4">
              <a:spcBef>
                <a:spcPts val="0"/>
              </a:spcBef>
              <a:spcAft>
                <a:spcPts val="0"/>
              </a:spcAft>
              <a:buSzPts val="1100"/>
              <a:buNone/>
              <a:defRPr>
                <a:latin typeface="Arial"/>
                <a:ea typeface="Arial"/>
                <a:cs typeface="Arial"/>
                <a:sym typeface="Arial"/>
              </a:defRPr>
            </a:lvl5pPr>
            <a:lvl6pPr lvl="5">
              <a:spcBef>
                <a:spcPts val="0"/>
              </a:spcBef>
              <a:spcAft>
                <a:spcPts val="0"/>
              </a:spcAft>
              <a:buSzPts val="1100"/>
              <a:buNone/>
              <a:defRPr>
                <a:latin typeface="Arial"/>
                <a:ea typeface="Arial"/>
                <a:cs typeface="Arial"/>
                <a:sym typeface="Arial"/>
              </a:defRPr>
            </a:lvl6pPr>
            <a:lvl7pPr lvl="6">
              <a:spcBef>
                <a:spcPts val="0"/>
              </a:spcBef>
              <a:spcAft>
                <a:spcPts val="0"/>
              </a:spcAft>
              <a:buSzPts val="1100"/>
              <a:buNone/>
              <a:defRPr>
                <a:latin typeface="Arial"/>
                <a:ea typeface="Arial"/>
                <a:cs typeface="Arial"/>
                <a:sym typeface="Arial"/>
              </a:defRPr>
            </a:lvl7pPr>
            <a:lvl8pPr lvl="7">
              <a:spcBef>
                <a:spcPts val="0"/>
              </a:spcBef>
              <a:spcAft>
                <a:spcPts val="0"/>
              </a:spcAft>
              <a:buSzPts val="1100"/>
              <a:buNone/>
              <a:defRPr>
                <a:latin typeface="Arial"/>
                <a:ea typeface="Arial"/>
                <a:cs typeface="Arial"/>
                <a:sym typeface="Arial"/>
              </a:defRPr>
            </a:lvl8pPr>
            <a:lvl9pPr lvl="8">
              <a:spcBef>
                <a:spcPts val="0"/>
              </a:spcBef>
              <a:spcAft>
                <a:spcPts val="0"/>
              </a:spcAft>
              <a:buSzPts val="1100"/>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1"/>
        <p:cNvGrpSpPr/>
        <p:nvPr/>
      </p:nvGrpSpPr>
      <p:grpSpPr>
        <a:xfrm>
          <a:off x="0" y="0"/>
          <a:ext cx="0" cy="0"/>
          <a:chOff x="0" y="0"/>
          <a:chExt cx="0" cy="0"/>
        </a:xfrm>
      </p:grpSpPr>
      <p:sp>
        <p:nvSpPr>
          <p:cNvPr id="52" name="Google Shape;52;p6"/>
          <p:cNvSpPr>
            <a:spLocks noGrp="1"/>
          </p:cNvSpPr>
          <p:nvPr>
            <p:ph type="pic" idx="2"/>
          </p:nvPr>
        </p:nvSpPr>
        <p:spPr>
          <a:xfrm>
            <a:off x="4744463" y="876847"/>
            <a:ext cx="4133100" cy="32634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092745"/>
              </a:buClr>
              <a:buSzPts val="2400"/>
              <a:buFont typeface="Arial"/>
              <a:buNone/>
              <a:defRPr sz="2400" b="0" i="0" u="none" strike="noStrike" cap="none">
                <a:solidFill>
                  <a:srgbClr val="092745"/>
                </a:solidFill>
                <a:latin typeface="Arial"/>
                <a:ea typeface="Arial"/>
                <a:cs typeface="Arial"/>
                <a:sym typeface="Arial"/>
              </a:defRPr>
            </a:lvl1pPr>
            <a:lvl2pPr marR="0" lvl="1" algn="l" rtl="0">
              <a:lnSpc>
                <a:spcPct val="100000"/>
              </a:lnSpc>
              <a:spcBef>
                <a:spcPts val="5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2pPr>
            <a:lvl3pPr marR="0" lvl="2" algn="l" rtl="0">
              <a:lnSpc>
                <a:spcPct val="10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5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4pPr>
            <a:lvl5pPr marR="0" lvl="4" algn="l" rtl="0">
              <a:lnSpc>
                <a:spcPct val="100000"/>
              </a:lnSpc>
              <a:spcBef>
                <a:spcPts val="5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53" name="Google Shape;53;p6"/>
          <p:cNvSpPr txBox="1">
            <a:spLocks noGrp="1"/>
          </p:cNvSpPr>
          <p:nvPr>
            <p:ph type="body" idx="1"/>
          </p:nvPr>
        </p:nvSpPr>
        <p:spPr>
          <a:xfrm>
            <a:off x="628650" y="876847"/>
            <a:ext cx="3886200" cy="3263400"/>
          </a:xfrm>
          <a:prstGeom prst="rect">
            <a:avLst/>
          </a:prstGeom>
          <a:noFill/>
          <a:ln>
            <a:noFill/>
          </a:ln>
        </p:spPr>
        <p:txBody>
          <a:bodyPr spcFirstLastPara="1" wrap="square" lIns="68575" tIns="34275" rIns="68575" bIns="34275" anchor="t" anchorCtr="0">
            <a:noAutofit/>
          </a:bodyPr>
          <a:lstStyle>
            <a:lvl1pPr marL="457200" lvl="0" indent="-361950" algn="l" rtl="0">
              <a:lnSpc>
                <a:spcPct val="100000"/>
              </a:lnSpc>
              <a:spcBef>
                <a:spcPts val="800"/>
              </a:spcBef>
              <a:spcAft>
                <a:spcPts val="0"/>
              </a:spcAft>
              <a:buClr>
                <a:srgbClr val="092745"/>
              </a:buClr>
              <a:buSzPts val="2100"/>
              <a:buChar char="•"/>
              <a:defRPr/>
            </a:lvl1pPr>
            <a:lvl2pPr marL="914400" lvl="1" indent="-342900" algn="l" rtl="0">
              <a:lnSpc>
                <a:spcPct val="100000"/>
              </a:lnSpc>
              <a:spcBef>
                <a:spcPts val="500"/>
              </a:spcBef>
              <a:spcAft>
                <a:spcPts val="0"/>
              </a:spcAft>
              <a:buClr>
                <a:schemeClr val="dk1"/>
              </a:buClr>
              <a:buSzPts val="1800"/>
              <a:buChar char="•"/>
              <a:defRPr/>
            </a:lvl2pPr>
            <a:lvl3pPr marL="1371600" lvl="2" indent="-323850" algn="l" rtl="0">
              <a:lnSpc>
                <a:spcPct val="100000"/>
              </a:lnSpc>
              <a:spcBef>
                <a:spcPts val="500"/>
              </a:spcBef>
              <a:spcAft>
                <a:spcPts val="0"/>
              </a:spcAft>
              <a:buClr>
                <a:schemeClr val="dk1"/>
              </a:buClr>
              <a:buSzPts val="1500"/>
              <a:buChar char="•"/>
              <a:defRPr/>
            </a:lvl3pPr>
            <a:lvl4pPr marL="1828800" lvl="3" indent="-317500" algn="l" rtl="0">
              <a:lnSpc>
                <a:spcPct val="100000"/>
              </a:lnSpc>
              <a:spcBef>
                <a:spcPts val="500"/>
              </a:spcBef>
              <a:spcAft>
                <a:spcPts val="0"/>
              </a:spcAft>
              <a:buClr>
                <a:schemeClr val="dk1"/>
              </a:buClr>
              <a:buSzPts val="1400"/>
              <a:buChar char="•"/>
              <a:defRPr/>
            </a:lvl4pPr>
            <a:lvl5pPr marL="2286000" lvl="4" indent="-317500" algn="l" rtl="0">
              <a:lnSpc>
                <a:spcPct val="100000"/>
              </a:lnSpc>
              <a:spcBef>
                <a:spcPts val="500"/>
              </a:spcBef>
              <a:spcAft>
                <a:spcPts val="0"/>
              </a:spcAft>
              <a:buClr>
                <a:schemeClr val="dk1"/>
              </a:buClr>
              <a:buSzPts val="1400"/>
              <a:buChar char="•"/>
              <a:defRPr/>
            </a:lvl5pPr>
            <a:lvl6pPr marL="2743200" lvl="5" indent="-317500" algn="l" rtl="0">
              <a:lnSpc>
                <a:spcPct val="90000"/>
              </a:lnSpc>
              <a:spcBef>
                <a:spcPts val="5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54" name="Google Shape;54;p6"/>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a:solidFill>
                  <a:srgbClr val="F2F2F2"/>
                </a:solidFill>
                <a:latin typeface="Lato"/>
                <a:ea typeface="Lato"/>
                <a:cs typeface="Lato"/>
                <a:sym typeface="Lato"/>
              </a:defRPr>
            </a:lvl1pPr>
            <a:lvl2pPr marL="0" lvl="1" indent="0" algn="r" rtl="0">
              <a:spcBef>
                <a:spcPts val="0"/>
              </a:spcBef>
              <a:buNone/>
              <a:defRPr sz="900" b="0">
                <a:solidFill>
                  <a:srgbClr val="F2F2F2"/>
                </a:solidFill>
                <a:latin typeface="Lato"/>
                <a:ea typeface="Lato"/>
                <a:cs typeface="Lato"/>
                <a:sym typeface="Lato"/>
              </a:defRPr>
            </a:lvl2pPr>
            <a:lvl3pPr marL="0" lvl="2" indent="0" algn="r" rtl="0">
              <a:spcBef>
                <a:spcPts val="0"/>
              </a:spcBef>
              <a:buNone/>
              <a:defRPr sz="900" b="0">
                <a:solidFill>
                  <a:srgbClr val="F2F2F2"/>
                </a:solidFill>
                <a:latin typeface="Lato"/>
                <a:ea typeface="Lato"/>
                <a:cs typeface="Lato"/>
                <a:sym typeface="Lato"/>
              </a:defRPr>
            </a:lvl3pPr>
            <a:lvl4pPr marL="0" lvl="3" indent="0" algn="r" rtl="0">
              <a:spcBef>
                <a:spcPts val="0"/>
              </a:spcBef>
              <a:buNone/>
              <a:defRPr sz="900" b="0">
                <a:solidFill>
                  <a:srgbClr val="F2F2F2"/>
                </a:solidFill>
                <a:latin typeface="Lato"/>
                <a:ea typeface="Lato"/>
                <a:cs typeface="Lato"/>
                <a:sym typeface="Lato"/>
              </a:defRPr>
            </a:lvl4pPr>
            <a:lvl5pPr marL="0" lvl="4" indent="0" algn="r" rtl="0">
              <a:spcBef>
                <a:spcPts val="0"/>
              </a:spcBef>
              <a:buNone/>
              <a:defRPr sz="900" b="0">
                <a:solidFill>
                  <a:srgbClr val="F2F2F2"/>
                </a:solidFill>
                <a:latin typeface="Lato"/>
                <a:ea typeface="Lato"/>
                <a:cs typeface="Lato"/>
                <a:sym typeface="Lato"/>
              </a:defRPr>
            </a:lvl5pPr>
            <a:lvl6pPr marL="0" lvl="5" indent="0" algn="r" rtl="0">
              <a:spcBef>
                <a:spcPts val="0"/>
              </a:spcBef>
              <a:buNone/>
              <a:defRPr sz="900" b="0">
                <a:solidFill>
                  <a:srgbClr val="F2F2F2"/>
                </a:solidFill>
                <a:latin typeface="Lato"/>
                <a:ea typeface="Lato"/>
                <a:cs typeface="Lato"/>
                <a:sym typeface="Lato"/>
              </a:defRPr>
            </a:lvl6pPr>
            <a:lvl7pPr marL="0" lvl="6" indent="0" algn="r" rtl="0">
              <a:spcBef>
                <a:spcPts val="0"/>
              </a:spcBef>
              <a:buNone/>
              <a:defRPr sz="900" b="0">
                <a:solidFill>
                  <a:srgbClr val="F2F2F2"/>
                </a:solidFill>
                <a:latin typeface="Lato"/>
                <a:ea typeface="Lato"/>
                <a:cs typeface="Lato"/>
                <a:sym typeface="Lato"/>
              </a:defRPr>
            </a:lvl7pPr>
            <a:lvl8pPr marL="0" lvl="7" indent="0" algn="r" rtl="0">
              <a:spcBef>
                <a:spcPts val="0"/>
              </a:spcBef>
              <a:buNone/>
              <a:defRPr sz="900" b="0">
                <a:solidFill>
                  <a:srgbClr val="F2F2F2"/>
                </a:solidFill>
                <a:latin typeface="Lato"/>
                <a:ea typeface="Lato"/>
                <a:cs typeface="Lato"/>
                <a:sym typeface="Lato"/>
              </a:defRPr>
            </a:lvl8pPr>
            <a:lvl9pPr marL="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55" name="Google Shape;55;p6"/>
          <p:cNvSpPr txBox="1">
            <a:spLocks noGrp="1"/>
          </p:cNvSpPr>
          <p:nvPr>
            <p:ph type="title"/>
          </p:nvPr>
        </p:nvSpPr>
        <p:spPr>
          <a:xfrm>
            <a:off x="167782" y="41464"/>
            <a:ext cx="7886700" cy="57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F2F2F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3" name="Google Shape;63;p9"/>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200" lvl="0" indent="-361950" rtl="0">
              <a:spcBef>
                <a:spcPts val="800"/>
              </a:spcBef>
              <a:spcAft>
                <a:spcPts val="0"/>
              </a:spcAft>
              <a:buSzPts val="2100"/>
              <a:buChar char="•"/>
              <a:defRPr/>
            </a:lvl1pPr>
            <a:lvl2pPr marL="914400" lvl="1" indent="-342900" rtl="0">
              <a:spcBef>
                <a:spcPts val="500"/>
              </a:spcBef>
              <a:spcAft>
                <a:spcPts val="0"/>
              </a:spcAft>
              <a:buSzPts val="1800"/>
              <a:buChar char="•"/>
              <a:defRPr/>
            </a:lvl2pPr>
            <a:lvl3pPr marL="1371600" lvl="2" indent="-323850" rtl="0">
              <a:spcBef>
                <a:spcPts val="500"/>
              </a:spcBef>
              <a:spcAft>
                <a:spcPts val="0"/>
              </a:spcAft>
              <a:buSzPts val="1500"/>
              <a:buChar char="•"/>
              <a:defRPr/>
            </a:lvl3pPr>
            <a:lvl4pPr marL="1828800" lvl="3" indent="-317500" rtl="0">
              <a:spcBef>
                <a:spcPts val="500"/>
              </a:spcBef>
              <a:spcAft>
                <a:spcPts val="0"/>
              </a:spcAft>
              <a:buSzPts val="1400"/>
              <a:buChar char="•"/>
              <a:defRPr/>
            </a:lvl4pPr>
            <a:lvl5pPr marL="2286000" lvl="4" indent="-317500" rtl="0">
              <a:spcBef>
                <a:spcPts val="500"/>
              </a:spcBef>
              <a:spcAft>
                <a:spcPts val="0"/>
              </a:spcAft>
              <a:buSzPts val="1400"/>
              <a:buChar char="•"/>
              <a:defRPr/>
            </a:lvl5pPr>
            <a:lvl6pPr marL="2743200" lvl="5" indent="-317500" rtl="0">
              <a:spcBef>
                <a:spcPts val="5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64" name="Google Shape;64;p9"/>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311700" y="2150850"/>
            <a:ext cx="8520600" cy="841800"/>
          </a:xfrm>
          <a:prstGeom prst="rect">
            <a:avLst/>
          </a:prstGeom>
        </p:spPr>
        <p:txBody>
          <a:bodyPr spcFirstLastPara="1" wrap="square" lIns="68575" tIns="34275" rIns="68575" bIns="3427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 name="Google Shape;70;p11"/>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1"/>
        <p:cNvGrpSpPr/>
        <p:nvPr/>
      </p:nvGrpSpPr>
      <p:grpSpPr>
        <a:xfrm>
          <a:off x="0" y="0"/>
          <a:ext cx="0" cy="0"/>
          <a:chOff x="0" y="0"/>
          <a:chExt cx="0" cy="0"/>
        </a:xfrm>
      </p:grpSpPr>
      <p:pic>
        <p:nvPicPr>
          <p:cNvPr id="72" name="Google Shape;72;p12" descr="A close up of a sign&#10;&#10;Description automatically generated">
            <a:hlinkClick r:id="rId2"/>
          </p:cNvPr>
          <p:cNvPicPr preferRelativeResize="0"/>
          <p:nvPr/>
        </p:nvPicPr>
        <p:blipFill rotWithShape="1">
          <a:blip r:embed="rId3">
            <a:alphaModFix/>
          </a:blip>
          <a:srcRect/>
          <a:stretch/>
        </p:blipFill>
        <p:spPr>
          <a:xfrm>
            <a:off x="8288958" y="4581911"/>
            <a:ext cx="327378" cy="327378"/>
          </a:xfrm>
          <a:prstGeom prst="rect">
            <a:avLst/>
          </a:prstGeom>
          <a:noFill/>
          <a:ln>
            <a:noFill/>
          </a:ln>
        </p:spPr>
      </p:pic>
      <p:pic>
        <p:nvPicPr>
          <p:cNvPr id="73" name="Google Shape;73;p12" descr="A picture containing shirt&#10;&#10;Description automatically generated">
            <a:hlinkClick r:id="rId4"/>
          </p:cNvPr>
          <p:cNvPicPr preferRelativeResize="0"/>
          <p:nvPr/>
        </p:nvPicPr>
        <p:blipFill rotWithShape="1">
          <a:blip r:embed="rId5">
            <a:alphaModFix/>
          </a:blip>
          <a:srcRect/>
          <a:stretch/>
        </p:blipFill>
        <p:spPr>
          <a:xfrm>
            <a:off x="8606787" y="4517165"/>
            <a:ext cx="448512" cy="448512"/>
          </a:xfrm>
          <a:prstGeom prst="rect">
            <a:avLst/>
          </a:prstGeom>
          <a:noFill/>
          <a:ln>
            <a:noFill/>
          </a:ln>
        </p:spPr>
      </p:pic>
      <p:sp>
        <p:nvSpPr>
          <p:cNvPr id="74" name="Google Shape;74;p12"/>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a:solidFill>
                  <a:srgbClr val="F2F2F2"/>
                </a:solidFill>
                <a:latin typeface="Lato"/>
                <a:ea typeface="Lato"/>
                <a:cs typeface="Lato"/>
                <a:sym typeface="Lato"/>
              </a:defRPr>
            </a:lvl1pPr>
            <a:lvl2pPr marL="0" lvl="1" indent="0" algn="r" rtl="0">
              <a:spcBef>
                <a:spcPts val="0"/>
              </a:spcBef>
              <a:buNone/>
              <a:defRPr sz="900" b="0">
                <a:solidFill>
                  <a:srgbClr val="F2F2F2"/>
                </a:solidFill>
                <a:latin typeface="Lato"/>
                <a:ea typeface="Lato"/>
                <a:cs typeface="Lato"/>
                <a:sym typeface="Lato"/>
              </a:defRPr>
            </a:lvl2pPr>
            <a:lvl3pPr marL="0" lvl="2" indent="0" algn="r" rtl="0">
              <a:spcBef>
                <a:spcPts val="0"/>
              </a:spcBef>
              <a:buNone/>
              <a:defRPr sz="900" b="0">
                <a:solidFill>
                  <a:srgbClr val="F2F2F2"/>
                </a:solidFill>
                <a:latin typeface="Lato"/>
                <a:ea typeface="Lato"/>
                <a:cs typeface="Lato"/>
                <a:sym typeface="Lato"/>
              </a:defRPr>
            </a:lvl3pPr>
            <a:lvl4pPr marL="0" lvl="3" indent="0" algn="r" rtl="0">
              <a:spcBef>
                <a:spcPts val="0"/>
              </a:spcBef>
              <a:buNone/>
              <a:defRPr sz="900" b="0">
                <a:solidFill>
                  <a:srgbClr val="F2F2F2"/>
                </a:solidFill>
                <a:latin typeface="Lato"/>
                <a:ea typeface="Lato"/>
                <a:cs typeface="Lato"/>
                <a:sym typeface="Lato"/>
              </a:defRPr>
            </a:lvl4pPr>
            <a:lvl5pPr marL="0" lvl="4" indent="0" algn="r" rtl="0">
              <a:spcBef>
                <a:spcPts val="0"/>
              </a:spcBef>
              <a:buNone/>
              <a:defRPr sz="900" b="0">
                <a:solidFill>
                  <a:srgbClr val="F2F2F2"/>
                </a:solidFill>
                <a:latin typeface="Lato"/>
                <a:ea typeface="Lato"/>
                <a:cs typeface="Lato"/>
                <a:sym typeface="Lato"/>
              </a:defRPr>
            </a:lvl5pPr>
            <a:lvl6pPr marL="0" lvl="5" indent="0" algn="r" rtl="0">
              <a:spcBef>
                <a:spcPts val="0"/>
              </a:spcBef>
              <a:buNone/>
              <a:defRPr sz="900" b="0">
                <a:solidFill>
                  <a:srgbClr val="F2F2F2"/>
                </a:solidFill>
                <a:latin typeface="Lato"/>
                <a:ea typeface="Lato"/>
                <a:cs typeface="Lato"/>
                <a:sym typeface="Lato"/>
              </a:defRPr>
            </a:lvl6pPr>
            <a:lvl7pPr marL="0" lvl="6" indent="0" algn="r" rtl="0">
              <a:spcBef>
                <a:spcPts val="0"/>
              </a:spcBef>
              <a:buNone/>
              <a:defRPr sz="900" b="0">
                <a:solidFill>
                  <a:srgbClr val="F2F2F2"/>
                </a:solidFill>
                <a:latin typeface="Lato"/>
                <a:ea typeface="Lato"/>
                <a:cs typeface="Lato"/>
                <a:sym typeface="Lato"/>
              </a:defRPr>
            </a:lvl7pPr>
            <a:lvl8pPr marL="0" lvl="7" indent="0" algn="r" rtl="0">
              <a:spcBef>
                <a:spcPts val="0"/>
              </a:spcBef>
              <a:buNone/>
              <a:defRPr sz="900" b="0">
                <a:solidFill>
                  <a:srgbClr val="F2F2F2"/>
                </a:solidFill>
                <a:latin typeface="Lato"/>
                <a:ea typeface="Lato"/>
                <a:cs typeface="Lato"/>
                <a:sym typeface="Lato"/>
              </a:defRPr>
            </a:lvl8pPr>
            <a:lvl9pPr marL="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7"/>
        <p:cNvGrpSpPr/>
        <p:nvPr/>
      </p:nvGrpSpPr>
      <p:grpSpPr>
        <a:xfrm>
          <a:off x="0" y="0"/>
          <a:ext cx="0" cy="0"/>
          <a:chOff x="0" y="0"/>
          <a:chExt cx="0" cy="0"/>
        </a:xfrm>
      </p:grpSpPr>
      <p:pic>
        <p:nvPicPr>
          <p:cNvPr id="88" name="Google Shape;88;p14" descr="A close up of a sign&#10;&#10;Description automatically generated">
            <a:hlinkClick r:id="rId2"/>
          </p:cNvPr>
          <p:cNvPicPr preferRelativeResize="0"/>
          <p:nvPr/>
        </p:nvPicPr>
        <p:blipFill rotWithShape="1">
          <a:blip r:embed="rId3">
            <a:alphaModFix/>
          </a:blip>
          <a:srcRect/>
          <a:stretch/>
        </p:blipFill>
        <p:spPr>
          <a:xfrm>
            <a:off x="8288958" y="4581911"/>
            <a:ext cx="327378" cy="327378"/>
          </a:xfrm>
          <a:prstGeom prst="rect">
            <a:avLst/>
          </a:prstGeom>
          <a:noFill/>
          <a:ln>
            <a:noFill/>
          </a:ln>
        </p:spPr>
      </p:pic>
      <p:pic>
        <p:nvPicPr>
          <p:cNvPr id="89" name="Google Shape;89;p14" descr="A picture containing shirt&#10;&#10;Description automatically generated">
            <a:hlinkClick r:id="rId4"/>
          </p:cNvPr>
          <p:cNvPicPr preferRelativeResize="0"/>
          <p:nvPr/>
        </p:nvPicPr>
        <p:blipFill rotWithShape="1">
          <a:blip r:embed="rId5">
            <a:alphaModFix/>
          </a:blip>
          <a:srcRect/>
          <a:stretch/>
        </p:blipFill>
        <p:spPr>
          <a:xfrm>
            <a:off x="8606787" y="4517165"/>
            <a:ext cx="448512" cy="448512"/>
          </a:xfrm>
          <a:prstGeom prst="rect">
            <a:avLst/>
          </a:prstGeom>
          <a:noFill/>
          <a:ln>
            <a:noFill/>
          </a:ln>
        </p:spPr>
      </p:pic>
      <p:sp>
        <p:nvSpPr>
          <p:cNvPr id="90" name="Google Shape;90;p14"/>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a:solidFill>
                  <a:srgbClr val="F2F2F2"/>
                </a:solidFill>
                <a:latin typeface="Lato"/>
                <a:ea typeface="Lato"/>
                <a:cs typeface="Lato"/>
                <a:sym typeface="Lato"/>
              </a:defRPr>
            </a:lvl1pPr>
            <a:lvl2pPr marL="0" lvl="1" indent="0" algn="r" rtl="0">
              <a:spcBef>
                <a:spcPts val="0"/>
              </a:spcBef>
              <a:buNone/>
              <a:defRPr sz="900" b="0">
                <a:solidFill>
                  <a:srgbClr val="F2F2F2"/>
                </a:solidFill>
                <a:latin typeface="Lato"/>
                <a:ea typeface="Lato"/>
                <a:cs typeface="Lato"/>
                <a:sym typeface="Lato"/>
              </a:defRPr>
            </a:lvl2pPr>
            <a:lvl3pPr marL="0" lvl="2" indent="0" algn="r" rtl="0">
              <a:spcBef>
                <a:spcPts val="0"/>
              </a:spcBef>
              <a:buNone/>
              <a:defRPr sz="900" b="0">
                <a:solidFill>
                  <a:srgbClr val="F2F2F2"/>
                </a:solidFill>
                <a:latin typeface="Lato"/>
                <a:ea typeface="Lato"/>
                <a:cs typeface="Lato"/>
                <a:sym typeface="Lato"/>
              </a:defRPr>
            </a:lvl3pPr>
            <a:lvl4pPr marL="0" lvl="3" indent="0" algn="r" rtl="0">
              <a:spcBef>
                <a:spcPts val="0"/>
              </a:spcBef>
              <a:buNone/>
              <a:defRPr sz="900" b="0">
                <a:solidFill>
                  <a:srgbClr val="F2F2F2"/>
                </a:solidFill>
                <a:latin typeface="Lato"/>
                <a:ea typeface="Lato"/>
                <a:cs typeface="Lato"/>
                <a:sym typeface="Lato"/>
              </a:defRPr>
            </a:lvl4pPr>
            <a:lvl5pPr marL="0" lvl="4" indent="0" algn="r" rtl="0">
              <a:spcBef>
                <a:spcPts val="0"/>
              </a:spcBef>
              <a:buNone/>
              <a:defRPr sz="900" b="0">
                <a:solidFill>
                  <a:srgbClr val="F2F2F2"/>
                </a:solidFill>
                <a:latin typeface="Lato"/>
                <a:ea typeface="Lato"/>
                <a:cs typeface="Lato"/>
                <a:sym typeface="Lato"/>
              </a:defRPr>
            </a:lvl5pPr>
            <a:lvl6pPr marL="0" lvl="5" indent="0" algn="r" rtl="0">
              <a:spcBef>
                <a:spcPts val="0"/>
              </a:spcBef>
              <a:buNone/>
              <a:defRPr sz="900" b="0">
                <a:solidFill>
                  <a:srgbClr val="F2F2F2"/>
                </a:solidFill>
                <a:latin typeface="Lato"/>
                <a:ea typeface="Lato"/>
                <a:cs typeface="Lato"/>
                <a:sym typeface="Lato"/>
              </a:defRPr>
            </a:lvl6pPr>
            <a:lvl7pPr marL="0" lvl="6" indent="0" algn="r" rtl="0">
              <a:spcBef>
                <a:spcPts val="0"/>
              </a:spcBef>
              <a:buNone/>
              <a:defRPr sz="900" b="0">
                <a:solidFill>
                  <a:srgbClr val="F2F2F2"/>
                </a:solidFill>
                <a:latin typeface="Lato"/>
                <a:ea typeface="Lato"/>
                <a:cs typeface="Lato"/>
                <a:sym typeface="Lato"/>
              </a:defRPr>
            </a:lvl7pPr>
            <a:lvl8pPr marL="0" lvl="7" indent="0" algn="r" rtl="0">
              <a:spcBef>
                <a:spcPts val="0"/>
              </a:spcBef>
              <a:buNone/>
              <a:defRPr sz="900" b="0">
                <a:solidFill>
                  <a:srgbClr val="F2F2F2"/>
                </a:solidFill>
                <a:latin typeface="Lato"/>
                <a:ea typeface="Lato"/>
                <a:cs typeface="Lato"/>
                <a:sym typeface="Lato"/>
              </a:defRPr>
            </a:lvl8pPr>
            <a:lvl9pPr marL="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2.xml"/><Relationship Id="rId7" Type="http://schemas.openxmlformats.org/officeDocument/2006/relationships/image" Target="../media/image14.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A picture containing building, outdoor, light, city&#10;&#10;Description automatically generated"/>
          <p:cNvPicPr preferRelativeResize="0"/>
          <p:nvPr/>
        </p:nvPicPr>
        <p:blipFill rotWithShape="1">
          <a:blip r:embed="rId10">
            <a:alphaModFix amt="85000"/>
          </a:blip>
          <a:srcRect l="442" t="18712" r="1151" b="74464"/>
          <a:stretch/>
        </p:blipFill>
        <p:spPr>
          <a:xfrm>
            <a:off x="0" y="625"/>
            <a:ext cx="9143998" cy="713379"/>
          </a:xfrm>
          <a:prstGeom prst="rect">
            <a:avLst/>
          </a:prstGeom>
          <a:noFill/>
          <a:ln>
            <a:noFill/>
          </a:ln>
        </p:spPr>
      </p:pic>
      <p:pic>
        <p:nvPicPr>
          <p:cNvPr id="7" name="Google Shape;7;p1" descr="A picture containing building, outdoor, light, city&#10;&#10;Description automatically generated"/>
          <p:cNvPicPr preferRelativeResize="0"/>
          <p:nvPr/>
        </p:nvPicPr>
        <p:blipFill rotWithShape="1">
          <a:blip r:embed="rId11">
            <a:alphaModFix amt="85000"/>
          </a:blip>
          <a:srcRect t="8534" b="63721"/>
          <a:stretch/>
        </p:blipFill>
        <p:spPr>
          <a:xfrm>
            <a:off x="0" y="4871294"/>
            <a:ext cx="9144000" cy="273058"/>
          </a:xfrm>
          <a:prstGeom prst="rect">
            <a:avLst/>
          </a:prstGeom>
          <a:noFill/>
          <a:ln>
            <a:noFill/>
          </a:ln>
        </p:spPr>
      </p:pic>
      <p:sp>
        <p:nvSpPr>
          <p:cNvPr id="8" name="Google Shape;8;p1"/>
          <p:cNvSpPr txBox="1">
            <a:spLocks noGrp="1"/>
          </p:cNvSpPr>
          <p:nvPr>
            <p:ph type="body" idx="1"/>
          </p:nvPr>
        </p:nvSpPr>
        <p:spPr>
          <a:xfrm>
            <a:off x="250580" y="872128"/>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100000"/>
              </a:lnSpc>
              <a:spcBef>
                <a:spcPts val="800"/>
              </a:spcBef>
              <a:spcAft>
                <a:spcPts val="0"/>
              </a:spcAft>
              <a:buClr>
                <a:srgbClr val="092745"/>
              </a:buClr>
              <a:buSzPts val="2100"/>
              <a:buFont typeface="Arial"/>
              <a:buChar char="•"/>
              <a:defRPr sz="2100" b="0" i="0" u="none" strike="noStrike" cap="none">
                <a:solidFill>
                  <a:srgbClr val="092745"/>
                </a:solidFill>
                <a:latin typeface="Arial"/>
                <a:ea typeface="Arial"/>
                <a:cs typeface="Arial"/>
                <a:sym typeface="Arial"/>
              </a:defRPr>
            </a:lvl1pPr>
            <a:lvl2pPr marL="914400" marR="0" lvl="1" indent="-342900" algn="l" rtl="0">
              <a:lnSpc>
                <a:spcPct val="10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100000"/>
              </a:lnSpc>
              <a:spcBef>
                <a:spcPts val="5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p:nvPr/>
        </p:nvSpPr>
        <p:spPr>
          <a:xfrm>
            <a:off x="7931386" y="23878"/>
            <a:ext cx="1072200" cy="531000"/>
          </a:xfrm>
          <a:prstGeom prst="rect">
            <a:avLst/>
          </a:prstGeom>
          <a:noFill/>
          <a:ln>
            <a:noFill/>
          </a:ln>
        </p:spPr>
        <p:txBody>
          <a:bodyPr spcFirstLastPara="1" wrap="square" lIns="68575" tIns="34275" rIns="68575" bIns="34275" anchor="t" anchorCtr="0">
            <a:noAutofit/>
          </a:bodyPr>
          <a:lstStyle/>
          <a:p>
            <a:pPr marL="0" marR="0" lvl="0" indent="0" algn="r" rtl="0">
              <a:spcBef>
                <a:spcPts val="0"/>
              </a:spcBef>
              <a:spcAft>
                <a:spcPts val="0"/>
              </a:spcAft>
              <a:buNone/>
            </a:pPr>
            <a:r>
              <a:rPr lang="en" sz="3000" b="1">
                <a:solidFill>
                  <a:schemeClr val="lt1"/>
                </a:solidFill>
                <a:latin typeface="Times New Roman"/>
                <a:ea typeface="Times New Roman"/>
                <a:cs typeface="Times New Roman"/>
                <a:sym typeface="Times New Roman"/>
              </a:rPr>
              <a:t>OGC</a:t>
            </a:r>
            <a:endParaRPr sz="1100"/>
          </a:p>
        </p:txBody>
      </p:sp>
      <p:sp>
        <p:nvSpPr>
          <p:cNvPr id="10" name="Google Shape;10;p1"/>
          <p:cNvSpPr txBox="1">
            <a:spLocks noGrp="1"/>
          </p:cNvSpPr>
          <p:nvPr>
            <p:ph type="title"/>
          </p:nvPr>
        </p:nvSpPr>
        <p:spPr>
          <a:xfrm>
            <a:off x="167782" y="41464"/>
            <a:ext cx="7886700" cy="57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F2F2F2"/>
              </a:buClr>
              <a:buSzPts val="2700"/>
              <a:buFont typeface="Lato"/>
              <a:buNone/>
              <a:defRPr sz="2700" b="1" i="0" u="none" strike="noStrike" cap="none">
                <a:solidFill>
                  <a:srgbClr val="F2F2F2"/>
                </a:solidFill>
                <a:latin typeface="Lato"/>
                <a:ea typeface="Lato"/>
                <a:cs typeface="Lato"/>
                <a:sym typeface="La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1" name="Google Shape;11;p1"/>
          <p:cNvSpPr txBox="1"/>
          <p:nvPr/>
        </p:nvSpPr>
        <p:spPr>
          <a:xfrm>
            <a:off x="8231707" y="4911873"/>
            <a:ext cx="6402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2F2F2"/>
              </a:buClr>
              <a:buSzPts val="900"/>
              <a:buFont typeface="Lato"/>
              <a:buNone/>
            </a:pPr>
            <a:r>
              <a:rPr lang="en" sz="900">
                <a:solidFill>
                  <a:srgbClr val="F2F2F2"/>
                </a:solidFill>
                <a:latin typeface="Lato"/>
                <a:ea typeface="Lato"/>
                <a:cs typeface="Lato"/>
                <a:sym typeface="Lato"/>
              </a:rPr>
              <a:t>ogc.org  |</a:t>
            </a:r>
            <a:endParaRPr sz="1100"/>
          </a:p>
        </p:txBody>
      </p:sp>
      <p:sp>
        <p:nvSpPr>
          <p:cNvPr id="12" name="Google Shape;12;p1"/>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a:solidFill>
                  <a:srgbClr val="F2F2F2"/>
                </a:solidFill>
                <a:latin typeface="Lato"/>
                <a:ea typeface="Lato"/>
                <a:cs typeface="Lato"/>
                <a:sym typeface="Lato"/>
              </a:defRPr>
            </a:lvl1pPr>
            <a:lvl2pPr marL="0" marR="0" lvl="1" indent="0" algn="r" rtl="0">
              <a:spcBef>
                <a:spcPts val="0"/>
              </a:spcBef>
              <a:buNone/>
              <a:defRPr sz="900" b="0">
                <a:solidFill>
                  <a:srgbClr val="F2F2F2"/>
                </a:solidFill>
                <a:latin typeface="Lato"/>
                <a:ea typeface="Lato"/>
                <a:cs typeface="Lato"/>
                <a:sym typeface="Lato"/>
              </a:defRPr>
            </a:lvl2pPr>
            <a:lvl3pPr marL="0" marR="0" lvl="2" indent="0" algn="r" rtl="0">
              <a:spcBef>
                <a:spcPts val="0"/>
              </a:spcBef>
              <a:buNone/>
              <a:defRPr sz="900" b="0">
                <a:solidFill>
                  <a:srgbClr val="F2F2F2"/>
                </a:solidFill>
                <a:latin typeface="Lato"/>
                <a:ea typeface="Lato"/>
                <a:cs typeface="Lato"/>
                <a:sym typeface="Lato"/>
              </a:defRPr>
            </a:lvl3pPr>
            <a:lvl4pPr marL="0" marR="0" lvl="3" indent="0" algn="r" rtl="0">
              <a:spcBef>
                <a:spcPts val="0"/>
              </a:spcBef>
              <a:buNone/>
              <a:defRPr sz="900" b="0">
                <a:solidFill>
                  <a:srgbClr val="F2F2F2"/>
                </a:solidFill>
                <a:latin typeface="Lato"/>
                <a:ea typeface="Lato"/>
                <a:cs typeface="Lato"/>
                <a:sym typeface="Lato"/>
              </a:defRPr>
            </a:lvl4pPr>
            <a:lvl5pPr marL="0" marR="0" lvl="4" indent="0" algn="r" rtl="0">
              <a:spcBef>
                <a:spcPts val="0"/>
              </a:spcBef>
              <a:buNone/>
              <a:defRPr sz="900" b="0">
                <a:solidFill>
                  <a:srgbClr val="F2F2F2"/>
                </a:solidFill>
                <a:latin typeface="Lato"/>
                <a:ea typeface="Lato"/>
                <a:cs typeface="Lato"/>
                <a:sym typeface="Lato"/>
              </a:defRPr>
            </a:lvl5pPr>
            <a:lvl6pPr marL="0" marR="0" lvl="5" indent="0" algn="r" rtl="0">
              <a:spcBef>
                <a:spcPts val="0"/>
              </a:spcBef>
              <a:buNone/>
              <a:defRPr sz="900" b="0">
                <a:solidFill>
                  <a:srgbClr val="F2F2F2"/>
                </a:solidFill>
                <a:latin typeface="Lato"/>
                <a:ea typeface="Lato"/>
                <a:cs typeface="Lato"/>
                <a:sym typeface="Lato"/>
              </a:defRPr>
            </a:lvl6pPr>
            <a:lvl7pPr marL="0" marR="0" lvl="6" indent="0" algn="r" rtl="0">
              <a:spcBef>
                <a:spcPts val="0"/>
              </a:spcBef>
              <a:buNone/>
              <a:defRPr sz="900" b="0">
                <a:solidFill>
                  <a:srgbClr val="F2F2F2"/>
                </a:solidFill>
                <a:latin typeface="Lato"/>
                <a:ea typeface="Lato"/>
                <a:cs typeface="Lato"/>
                <a:sym typeface="Lato"/>
              </a:defRPr>
            </a:lvl7pPr>
            <a:lvl8pPr marL="0" marR="0" lvl="7" indent="0" algn="r" rtl="0">
              <a:spcBef>
                <a:spcPts val="0"/>
              </a:spcBef>
              <a:buNone/>
              <a:defRPr sz="900" b="0">
                <a:solidFill>
                  <a:srgbClr val="F2F2F2"/>
                </a:solidFill>
                <a:latin typeface="Lato"/>
                <a:ea typeface="Lato"/>
                <a:cs typeface="Lato"/>
                <a:sym typeface="Lato"/>
              </a:defRPr>
            </a:lvl8pPr>
            <a:lvl9pPr marL="0" marR="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1" descr="A picture containing building, drawing, window&#10;&#10;Description automatically generated"/>
          <p:cNvPicPr preferRelativeResize="0"/>
          <p:nvPr/>
        </p:nvPicPr>
        <p:blipFill rotWithShape="1">
          <a:blip r:embed="rId12">
            <a:alphaModFix/>
          </a:blip>
          <a:srcRect/>
          <a:stretch/>
        </p:blipFill>
        <p:spPr>
          <a:xfrm>
            <a:off x="237576" y="4888061"/>
            <a:ext cx="243435" cy="24343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13"/>
          <p:cNvSpPr/>
          <p:nvPr/>
        </p:nvSpPr>
        <p:spPr>
          <a:xfrm>
            <a:off x="0" y="4610922"/>
            <a:ext cx="9144000" cy="321900"/>
          </a:xfrm>
          <a:prstGeom prst="rect">
            <a:avLst/>
          </a:prstGeom>
          <a:solidFill>
            <a:srgbClr val="F2F2F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77" name="Google Shape;77;p13" descr="A picture containing building, outdoor, light, city&#10;&#10;Description automatically generated"/>
          <p:cNvPicPr preferRelativeResize="0"/>
          <p:nvPr/>
        </p:nvPicPr>
        <p:blipFill rotWithShape="1">
          <a:blip r:embed="rId4">
            <a:alphaModFix amt="85000"/>
          </a:blip>
          <a:srcRect t="8534" b="63721"/>
          <a:stretch/>
        </p:blipFill>
        <p:spPr>
          <a:xfrm>
            <a:off x="0" y="4871294"/>
            <a:ext cx="9144000" cy="273058"/>
          </a:xfrm>
          <a:prstGeom prst="rect">
            <a:avLst/>
          </a:prstGeom>
          <a:noFill/>
          <a:ln>
            <a:noFill/>
          </a:ln>
        </p:spPr>
      </p:pic>
      <p:pic>
        <p:nvPicPr>
          <p:cNvPr id="78" name="Google Shape;78;p13" descr="A picture containing building, outdoor, light, city&#10;&#10;Description automatically generated"/>
          <p:cNvPicPr preferRelativeResize="0"/>
          <p:nvPr/>
        </p:nvPicPr>
        <p:blipFill rotWithShape="1">
          <a:blip r:embed="rId5">
            <a:alphaModFix amt="85000"/>
          </a:blip>
          <a:srcRect l="450" t="6692" r="-449" b="3717"/>
          <a:stretch/>
        </p:blipFill>
        <p:spPr>
          <a:xfrm>
            <a:off x="0" y="0"/>
            <a:ext cx="4571999" cy="4610922"/>
          </a:xfrm>
          <a:prstGeom prst="rect">
            <a:avLst/>
          </a:prstGeom>
          <a:noFill/>
          <a:ln>
            <a:noFill/>
          </a:ln>
        </p:spPr>
      </p:pic>
      <p:sp>
        <p:nvSpPr>
          <p:cNvPr id="79" name="Google Shape;79;p13"/>
          <p:cNvSpPr txBox="1"/>
          <p:nvPr/>
        </p:nvSpPr>
        <p:spPr>
          <a:xfrm>
            <a:off x="4711791" y="217766"/>
            <a:ext cx="3194700" cy="598200"/>
          </a:xfrm>
          <a:prstGeom prst="rect">
            <a:avLst/>
          </a:prstGeom>
          <a:noFill/>
          <a:ln>
            <a:noFill/>
          </a:ln>
        </p:spPr>
        <p:txBody>
          <a:bodyPr spcFirstLastPara="1" wrap="square" lIns="68575" tIns="34275" rIns="68575" bIns="34275" anchor="t" anchorCtr="0">
            <a:noAutofit/>
          </a:bodyPr>
          <a:lstStyle/>
          <a:p>
            <a:pPr marL="0" marR="0" lvl="0" indent="0" algn="l" rtl="0">
              <a:lnSpc>
                <a:spcPct val="114583"/>
              </a:lnSpc>
              <a:spcBef>
                <a:spcPts val="0"/>
              </a:spcBef>
              <a:spcAft>
                <a:spcPts val="0"/>
              </a:spcAft>
              <a:buNone/>
            </a:pPr>
            <a:r>
              <a:rPr lang="en" sz="3600" b="1">
                <a:solidFill>
                  <a:srgbClr val="002060"/>
                </a:solidFill>
                <a:latin typeface="Lato"/>
                <a:ea typeface="Lato"/>
                <a:cs typeface="Lato"/>
                <a:sym typeface="Lato"/>
              </a:rPr>
              <a:t>Thank You!</a:t>
            </a:r>
            <a:endParaRPr sz="1100"/>
          </a:p>
        </p:txBody>
      </p:sp>
      <p:cxnSp>
        <p:nvCxnSpPr>
          <p:cNvPr id="80" name="Google Shape;80;p13"/>
          <p:cNvCxnSpPr/>
          <p:nvPr/>
        </p:nvCxnSpPr>
        <p:spPr>
          <a:xfrm rot="10800000">
            <a:off x="4802617" y="797995"/>
            <a:ext cx="921000" cy="0"/>
          </a:xfrm>
          <a:prstGeom prst="straightConnector1">
            <a:avLst/>
          </a:prstGeom>
          <a:noFill/>
          <a:ln w="19050" cap="flat" cmpd="sng">
            <a:solidFill>
              <a:srgbClr val="002060"/>
            </a:solidFill>
            <a:prstDash val="solid"/>
            <a:miter lim="800000"/>
            <a:headEnd type="none" w="sm" len="sm"/>
            <a:tailEnd type="none" w="sm" len="sm"/>
          </a:ln>
        </p:spPr>
      </p:cxnSp>
      <p:sp>
        <p:nvSpPr>
          <p:cNvPr id="81" name="Google Shape;81;p13"/>
          <p:cNvSpPr txBox="1"/>
          <p:nvPr/>
        </p:nvSpPr>
        <p:spPr>
          <a:xfrm>
            <a:off x="128639" y="138113"/>
            <a:ext cx="1343700" cy="6924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4100" b="1">
                <a:solidFill>
                  <a:schemeClr val="lt1"/>
                </a:solidFill>
                <a:latin typeface="Times New Roman"/>
                <a:ea typeface="Times New Roman"/>
                <a:cs typeface="Times New Roman"/>
                <a:sym typeface="Times New Roman"/>
              </a:rPr>
              <a:t>OGC</a:t>
            </a:r>
            <a:endParaRPr sz="1100"/>
          </a:p>
        </p:txBody>
      </p:sp>
      <p:pic>
        <p:nvPicPr>
          <p:cNvPr id="82" name="Google Shape;82;p13" descr="A picture containing drawing&#10;&#10;Description automatically generated"/>
          <p:cNvPicPr preferRelativeResize="0"/>
          <p:nvPr/>
        </p:nvPicPr>
        <p:blipFill rotWithShape="1">
          <a:blip r:embed="rId6">
            <a:alphaModFix/>
          </a:blip>
          <a:srcRect/>
          <a:stretch/>
        </p:blipFill>
        <p:spPr>
          <a:xfrm>
            <a:off x="5746278" y="2322560"/>
            <a:ext cx="329533" cy="329533"/>
          </a:xfrm>
          <a:prstGeom prst="rect">
            <a:avLst/>
          </a:prstGeom>
          <a:noFill/>
          <a:ln>
            <a:noFill/>
          </a:ln>
        </p:spPr>
      </p:pic>
      <p:pic>
        <p:nvPicPr>
          <p:cNvPr id="83" name="Google Shape;83;p13" descr="A picture containing light, drawing&#10;&#10;Description automatically generated"/>
          <p:cNvPicPr preferRelativeResize="0"/>
          <p:nvPr/>
        </p:nvPicPr>
        <p:blipFill rotWithShape="1">
          <a:blip r:embed="rId7">
            <a:alphaModFix/>
          </a:blip>
          <a:srcRect/>
          <a:stretch/>
        </p:blipFill>
        <p:spPr>
          <a:xfrm>
            <a:off x="5746279" y="3280745"/>
            <a:ext cx="295694" cy="295694"/>
          </a:xfrm>
          <a:prstGeom prst="rect">
            <a:avLst/>
          </a:prstGeom>
          <a:noFill/>
          <a:ln>
            <a:noFill/>
          </a:ln>
        </p:spPr>
      </p:pic>
      <p:sp>
        <p:nvSpPr>
          <p:cNvPr id="84" name="Google Shape;84;p13"/>
          <p:cNvSpPr txBox="1"/>
          <p:nvPr/>
        </p:nvSpPr>
        <p:spPr>
          <a:xfrm>
            <a:off x="8231707" y="4911873"/>
            <a:ext cx="640200" cy="207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F2F2F2"/>
              </a:buClr>
              <a:buSzPts val="900"/>
              <a:buFont typeface="Lato"/>
              <a:buNone/>
            </a:pPr>
            <a:r>
              <a:rPr lang="en" sz="900">
                <a:solidFill>
                  <a:srgbClr val="F2F2F2"/>
                </a:solidFill>
                <a:latin typeface="Lato"/>
                <a:ea typeface="Lato"/>
                <a:cs typeface="Lato"/>
                <a:sym typeface="Lato"/>
              </a:rPr>
              <a:t>ogc.org  |</a:t>
            </a:r>
            <a:endParaRPr sz="1100"/>
          </a:p>
        </p:txBody>
      </p:sp>
      <p:sp>
        <p:nvSpPr>
          <p:cNvPr id="85" name="Google Shape;85;p13"/>
          <p:cNvSpPr txBox="1">
            <a:spLocks noGrp="1"/>
          </p:cNvSpPr>
          <p:nvPr>
            <p:ph type="sldNum" idx="12"/>
          </p:nvPr>
        </p:nvSpPr>
        <p:spPr>
          <a:xfrm>
            <a:off x="8104117" y="4909291"/>
            <a:ext cx="855900" cy="2127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a:solidFill>
                  <a:srgbClr val="F2F2F2"/>
                </a:solidFill>
                <a:latin typeface="Lato"/>
                <a:ea typeface="Lato"/>
                <a:cs typeface="Lato"/>
                <a:sym typeface="Lato"/>
              </a:defRPr>
            </a:lvl1pPr>
            <a:lvl2pPr marL="0" marR="0" lvl="1" indent="0" algn="r" rtl="0">
              <a:spcBef>
                <a:spcPts val="0"/>
              </a:spcBef>
              <a:buNone/>
              <a:defRPr sz="900" b="0">
                <a:solidFill>
                  <a:srgbClr val="F2F2F2"/>
                </a:solidFill>
                <a:latin typeface="Lato"/>
                <a:ea typeface="Lato"/>
                <a:cs typeface="Lato"/>
                <a:sym typeface="Lato"/>
              </a:defRPr>
            </a:lvl2pPr>
            <a:lvl3pPr marL="0" marR="0" lvl="2" indent="0" algn="r" rtl="0">
              <a:spcBef>
                <a:spcPts val="0"/>
              </a:spcBef>
              <a:buNone/>
              <a:defRPr sz="900" b="0">
                <a:solidFill>
                  <a:srgbClr val="F2F2F2"/>
                </a:solidFill>
                <a:latin typeface="Lato"/>
                <a:ea typeface="Lato"/>
                <a:cs typeface="Lato"/>
                <a:sym typeface="Lato"/>
              </a:defRPr>
            </a:lvl3pPr>
            <a:lvl4pPr marL="0" marR="0" lvl="3" indent="0" algn="r" rtl="0">
              <a:spcBef>
                <a:spcPts val="0"/>
              </a:spcBef>
              <a:buNone/>
              <a:defRPr sz="900" b="0">
                <a:solidFill>
                  <a:srgbClr val="F2F2F2"/>
                </a:solidFill>
                <a:latin typeface="Lato"/>
                <a:ea typeface="Lato"/>
                <a:cs typeface="Lato"/>
                <a:sym typeface="Lato"/>
              </a:defRPr>
            </a:lvl4pPr>
            <a:lvl5pPr marL="0" marR="0" lvl="4" indent="0" algn="r" rtl="0">
              <a:spcBef>
                <a:spcPts val="0"/>
              </a:spcBef>
              <a:buNone/>
              <a:defRPr sz="900" b="0">
                <a:solidFill>
                  <a:srgbClr val="F2F2F2"/>
                </a:solidFill>
                <a:latin typeface="Lato"/>
                <a:ea typeface="Lato"/>
                <a:cs typeface="Lato"/>
                <a:sym typeface="Lato"/>
              </a:defRPr>
            </a:lvl5pPr>
            <a:lvl6pPr marL="0" marR="0" lvl="5" indent="0" algn="r" rtl="0">
              <a:spcBef>
                <a:spcPts val="0"/>
              </a:spcBef>
              <a:buNone/>
              <a:defRPr sz="900" b="0">
                <a:solidFill>
                  <a:srgbClr val="F2F2F2"/>
                </a:solidFill>
                <a:latin typeface="Lato"/>
                <a:ea typeface="Lato"/>
                <a:cs typeface="Lato"/>
                <a:sym typeface="Lato"/>
              </a:defRPr>
            </a:lvl6pPr>
            <a:lvl7pPr marL="0" marR="0" lvl="6" indent="0" algn="r" rtl="0">
              <a:spcBef>
                <a:spcPts val="0"/>
              </a:spcBef>
              <a:buNone/>
              <a:defRPr sz="900" b="0">
                <a:solidFill>
                  <a:srgbClr val="F2F2F2"/>
                </a:solidFill>
                <a:latin typeface="Lato"/>
                <a:ea typeface="Lato"/>
                <a:cs typeface="Lato"/>
                <a:sym typeface="Lato"/>
              </a:defRPr>
            </a:lvl7pPr>
            <a:lvl8pPr marL="0" marR="0" lvl="7" indent="0" algn="r" rtl="0">
              <a:spcBef>
                <a:spcPts val="0"/>
              </a:spcBef>
              <a:buNone/>
              <a:defRPr sz="900" b="0">
                <a:solidFill>
                  <a:srgbClr val="F2F2F2"/>
                </a:solidFill>
                <a:latin typeface="Lato"/>
                <a:ea typeface="Lato"/>
                <a:cs typeface="Lato"/>
                <a:sym typeface="Lato"/>
              </a:defRPr>
            </a:lvl8pPr>
            <a:lvl9pPr marL="0" marR="0" lvl="8" indent="0" algn="r" rtl="0">
              <a:spcBef>
                <a:spcPts val="0"/>
              </a:spcBef>
              <a:buNone/>
              <a:defRPr sz="9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86" name="Google Shape;86;p13" descr="A picture containing building, drawing, window&#10;&#10;Description automatically generated"/>
          <p:cNvPicPr preferRelativeResize="0"/>
          <p:nvPr/>
        </p:nvPicPr>
        <p:blipFill rotWithShape="1">
          <a:blip r:embed="rId8">
            <a:alphaModFix/>
          </a:blip>
          <a:srcRect/>
          <a:stretch/>
        </p:blipFill>
        <p:spPr>
          <a:xfrm>
            <a:off x="237576" y="4888061"/>
            <a:ext cx="243435" cy="24343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mozilla.org/en-US/docs/Web/HTTP/Methods"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gif"/><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www.unrealengine.com/" TargetMode="External"/><Relationship Id="rId3" Type="http://schemas.openxmlformats.org/officeDocument/2006/relationships/hyperlink" Target="https://developer.mozilla.org/en-US/docs/Web/HTTP/Methods" TargetMode="External"/><Relationship Id="rId7" Type="http://schemas.openxmlformats.org/officeDocument/2006/relationships/hyperlink" Target="https://unity.com/"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s://www.pngegg.com/en/png-zbhrh" TargetMode="External"/><Relationship Id="rId5" Type="http://schemas.openxmlformats.org/officeDocument/2006/relationships/hyperlink" Target="https://github.com/KhronosGroup/glTF-Sample-Models/tree/master/2.0/CesiumMan" TargetMode="External"/><Relationship Id="rId10" Type="http://schemas.openxmlformats.org/officeDocument/2006/relationships/hyperlink" Target="https://www.w3.org/html/logo/" TargetMode="External"/><Relationship Id="rId4" Type="http://schemas.openxmlformats.org/officeDocument/2006/relationships/hyperlink" Target="https://github.com/KhronosGroup/glTF-Sample-Models/tree/master/2.0/ToyCar" TargetMode="External"/><Relationship Id="rId9" Type="http://schemas.openxmlformats.org/officeDocument/2006/relationships/hyperlink" Target="https://commons.wikimedia.org/wiki/File:VRHeadset.pn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mailto:info@ogc.org"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p:nvPr/>
        </p:nvSpPr>
        <p:spPr>
          <a:xfrm>
            <a:off x="114752" y="429929"/>
            <a:ext cx="4663500" cy="1456500"/>
          </a:xfrm>
          <a:prstGeom prst="rect">
            <a:avLst/>
          </a:prstGeom>
          <a:noFill/>
          <a:ln>
            <a:noFill/>
          </a:ln>
        </p:spPr>
        <p:txBody>
          <a:bodyPr spcFirstLastPara="1" wrap="square" lIns="68575" tIns="34275" rIns="68575" bIns="34275" anchor="t" anchorCtr="0">
            <a:noAutofit/>
          </a:bodyPr>
          <a:lstStyle/>
          <a:p>
            <a:pPr marL="0" marR="0" lvl="0" indent="0" algn="l" rtl="0">
              <a:lnSpc>
                <a:spcPct val="171875"/>
              </a:lnSpc>
              <a:spcBef>
                <a:spcPts val="0"/>
              </a:spcBef>
              <a:spcAft>
                <a:spcPts val="0"/>
              </a:spcAft>
              <a:buNone/>
            </a:pPr>
            <a:r>
              <a:rPr lang="en" sz="2400" b="1">
                <a:solidFill>
                  <a:srgbClr val="002060"/>
                </a:solidFill>
                <a:latin typeface="Lato"/>
                <a:ea typeface="Lato"/>
                <a:cs typeface="Lato"/>
                <a:sym typeface="Lato"/>
              </a:rPr>
              <a:t>ISG Sprint Engineering Report </a:t>
            </a:r>
            <a:r>
              <a:rPr lang="en" sz="2400">
                <a:solidFill>
                  <a:srgbClr val="002060"/>
                </a:solidFill>
                <a:latin typeface="Lato"/>
                <a:ea typeface="Lato"/>
                <a:cs typeface="Lato"/>
                <a:sym typeface="Lato"/>
              </a:rPr>
              <a:t>|</a:t>
            </a:r>
            <a:r>
              <a:rPr lang="en" sz="2400" b="1">
                <a:solidFill>
                  <a:srgbClr val="002060"/>
                </a:solidFill>
                <a:latin typeface="Lato"/>
                <a:ea typeface="Lato"/>
                <a:cs typeface="Lato"/>
                <a:sym typeface="Lato"/>
              </a:rPr>
              <a:t> </a:t>
            </a:r>
            <a:endParaRPr sz="1100"/>
          </a:p>
          <a:p>
            <a:pPr marL="0" marR="0" lvl="0" indent="0" algn="l" rtl="0">
              <a:lnSpc>
                <a:spcPct val="171875"/>
              </a:lnSpc>
              <a:spcBef>
                <a:spcPts val="0"/>
              </a:spcBef>
              <a:spcAft>
                <a:spcPts val="0"/>
              </a:spcAft>
              <a:buNone/>
            </a:pPr>
            <a:r>
              <a:rPr lang="en" sz="2400" b="1">
                <a:solidFill>
                  <a:srgbClr val="002060"/>
                </a:solidFill>
                <a:latin typeface="Lato"/>
                <a:ea typeface="Lato"/>
                <a:cs typeface="Lato"/>
                <a:sym typeface="Lato"/>
              </a:rPr>
              <a:t>Leonard Daly, Dr. Scott Serich</a:t>
            </a:r>
            <a:endParaRPr sz="1100"/>
          </a:p>
          <a:p>
            <a:pPr marL="0" marR="0" lvl="0" indent="0" algn="l" rtl="0">
              <a:lnSpc>
                <a:spcPct val="200000"/>
              </a:lnSpc>
              <a:spcBef>
                <a:spcPts val="0"/>
              </a:spcBef>
              <a:spcAft>
                <a:spcPts val="0"/>
              </a:spcAft>
              <a:buNone/>
            </a:pPr>
            <a:r>
              <a:rPr lang="en" sz="1500" b="1">
                <a:solidFill>
                  <a:srgbClr val="002060"/>
                </a:solidFill>
                <a:latin typeface="Lato"/>
                <a:ea typeface="Lato"/>
                <a:cs typeface="Lato"/>
                <a:sym typeface="Lato"/>
              </a:rPr>
              <a:t>8 December 2020 - ISG DWG Presentation</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title"/>
          </p:nvPr>
        </p:nvSpPr>
        <p:spPr>
          <a:xfrm>
            <a:off x="311700" y="717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Coverage</a:t>
            </a:r>
            <a:endParaRPr/>
          </a:p>
        </p:txBody>
      </p:sp>
      <p:graphicFrame>
        <p:nvGraphicFramePr>
          <p:cNvPr id="157" name="Google Shape;157;p25"/>
          <p:cNvGraphicFramePr/>
          <p:nvPr/>
        </p:nvGraphicFramePr>
        <p:xfrm>
          <a:off x="1627400" y="779225"/>
          <a:ext cx="3000000" cy="3000000"/>
        </p:xfrm>
        <a:graphic>
          <a:graphicData uri="http://schemas.openxmlformats.org/drawingml/2006/table">
            <a:tbl>
              <a:tblPr>
                <a:noFill/>
                <a:tableStyleId>{DF810476-5AC1-4FFE-9ACA-94FEE12BEB25}</a:tableStyleId>
              </a:tblPr>
              <a:tblGrid>
                <a:gridCol w="2072000">
                  <a:extLst>
                    <a:ext uri="{9D8B030D-6E8A-4147-A177-3AD203B41FA5}">
                      <a16:colId xmlns:a16="http://schemas.microsoft.com/office/drawing/2014/main" val="20000"/>
                    </a:ext>
                  </a:extLst>
                </a:gridCol>
                <a:gridCol w="821150">
                  <a:extLst>
                    <a:ext uri="{9D8B030D-6E8A-4147-A177-3AD203B41FA5}">
                      <a16:colId xmlns:a16="http://schemas.microsoft.com/office/drawing/2014/main" val="20001"/>
                    </a:ext>
                  </a:extLst>
                </a:gridCol>
                <a:gridCol w="725975">
                  <a:extLst>
                    <a:ext uri="{9D8B030D-6E8A-4147-A177-3AD203B41FA5}">
                      <a16:colId xmlns:a16="http://schemas.microsoft.com/office/drawing/2014/main" val="20002"/>
                    </a:ext>
                  </a:extLst>
                </a:gridCol>
                <a:gridCol w="725450">
                  <a:extLst>
                    <a:ext uri="{9D8B030D-6E8A-4147-A177-3AD203B41FA5}">
                      <a16:colId xmlns:a16="http://schemas.microsoft.com/office/drawing/2014/main" val="20003"/>
                    </a:ext>
                  </a:extLst>
                </a:gridCol>
                <a:gridCol w="794500">
                  <a:extLst>
                    <a:ext uri="{9D8B030D-6E8A-4147-A177-3AD203B41FA5}">
                      <a16:colId xmlns:a16="http://schemas.microsoft.com/office/drawing/2014/main" val="20004"/>
                    </a:ext>
                  </a:extLst>
                </a:gridCol>
                <a:gridCol w="7501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 b="1"/>
                        <a:t>Participant</a:t>
                      </a:r>
                      <a:endParaRPr b="1"/>
                    </a:p>
                  </a:txBody>
                  <a:tcPr marL="91425" marR="91425" marT="91425" marB="91425"/>
                </a:tc>
                <a:tc>
                  <a:txBody>
                    <a:bodyPr/>
                    <a:lstStyle/>
                    <a:p>
                      <a:pPr marL="0" lvl="0" indent="0" algn="ctr" rtl="0">
                        <a:spcBef>
                          <a:spcPts val="0"/>
                        </a:spcBef>
                        <a:spcAft>
                          <a:spcPts val="0"/>
                        </a:spcAft>
                        <a:buNone/>
                      </a:pPr>
                      <a:r>
                        <a:rPr lang="en" b="1"/>
                        <a:t>S1</a:t>
                      </a:r>
                      <a:endParaRPr b="1"/>
                    </a:p>
                  </a:txBody>
                  <a:tcPr marL="91425" marR="91425" marT="91425" marB="91425"/>
                </a:tc>
                <a:tc>
                  <a:txBody>
                    <a:bodyPr/>
                    <a:lstStyle/>
                    <a:p>
                      <a:pPr marL="0" lvl="0" indent="0" algn="ctr" rtl="0">
                        <a:spcBef>
                          <a:spcPts val="0"/>
                        </a:spcBef>
                        <a:spcAft>
                          <a:spcPts val="0"/>
                        </a:spcAft>
                        <a:buNone/>
                      </a:pPr>
                      <a:r>
                        <a:rPr lang="en" b="1"/>
                        <a:t>S2</a:t>
                      </a:r>
                      <a:endParaRPr b="1"/>
                    </a:p>
                  </a:txBody>
                  <a:tcPr marL="91425" marR="91425" marT="91425" marB="91425"/>
                </a:tc>
                <a:tc>
                  <a:txBody>
                    <a:bodyPr/>
                    <a:lstStyle/>
                    <a:p>
                      <a:pPr marL="0" lvl="0" indent="0" algn="ctr" rtl="0">
                        <a:spcBef>
                          <a:spcPts val="0"/>
                        </a:spcBef>
                        <a:spcAft>
                          <a:spcPts val="0"/>
                        </a:spcAft>
                        <a:buNone/>
                      </a:pPr>
                      <a:r>
                        <a:rPr lang="en" b="1"/>
                        <a:t>S3</a:t>
                      </a:r>
                      <a:endParaRPr b="1"/>
                    </a:p>
                  </a:txBody>
                  <a:tcPr marL="91425" marR="91425" marT="91425" marB="91425"/>
                </a:tc>
                <a:tc>
                  <a:txBody>
                    <a:bodyPr/>
                    <a:lstStyle/>
                    <a:p>
                      <a:pPr marL="0" lvl="0" indent="0" algn="ctr" rtl="0">
                        <a:spcBef>
                          <a:spcPts val="0"/>
                        </a:spcBef>
                        <a:spcAft>
                          <a:spcPts val="0"/>
                        </a:spcAft>
                        <a:buNone/>
                      </a:pPr>
                      <a:r>
                        <a:rPr lang="en" b="1"/>
                        <a:t>O1</a:t>
                      </a:r>
                      <a:endParaRPr b="1"/>
                    </a:p>
                  </a:txBody>
                  <a:tcPr marL="91425" marR="91425" marT="91425" marB="91425"/>
                </a:tc>
                <a:tc>
                  <a:txBody>
                    <a:bodyPr/>
                    <a:lstStyle/>
                    <a:p>
                      <a:pPr marL="0" lvl="0" indent="0" algn="ctr" rtl="0">
                        <a:spcBef>
                          <a:spcPts val="0"/>
                        </a:spcBef>
                        <a:spcAft>
                          <a:spcPts val="0"/>
                        </a:spcAft>
                        <a:buNone/>
                      </a:pPr>
                      <a:r>
                        <a:rPr lang="en" b="1"/>
                        <a:t>O2</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CAE</a:t>
                      </a:r>
                      <a:endParaRPr/>
                    </a:p>
                  </a:txBody>
                  <a:tcPr marL="91425" marR="91425" marT="91425" marB="91425"/>
                </a:tc>
                <a:tc>
                  <a:txBody>
                    <a:bodyPr/>
                    <a:lstStyle/>
                    <a:p>
                      <a:pPr marL="0" lvl="0" indent="0" algn="ctr" rtl="0">
                        <a:spcBef>
                          <a:spcPts val="0"/>
                        </a:spcBef>
                        <a:spcAft>
                          <a:spcPts val="0"/>
                        </a:spcAft>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Cesium</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Cognitics</a:t>
                      </a:r>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t>Ecere</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t>Helyx</a:t>
                      </a:r>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a:t>Hexagon</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a:t>InfoDao</a:t>
                      </a:r>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a:t>SimBlocks</a:t>
                      </a:r>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
                        <a:t>Steinbeis</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tc>
                  <a:txBody>
                    <a:bodyPr/>
                    <a:lstStyle/>
                    <a:p>
                      <a:pPr marL="0" lvl="0" indent="0" algn="ctr" rtl="0">
                        <a:spcBef>
                          <a:spcPts val="0"/>
                        </a:spcBef>
                        <a:spcAft>
                          <a:spcPts val="0"/>
                        </a:spcAft>
                        <a:buNone/>
                      </a:pPr>
                      <a:endParaRPr>
                        <a:solidFill>
                          <a:srgbClr val="38761D"/>
                        </a:solidFill>
                      </a:endParaRPr>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311700" y="836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Interoperability</a:t>
            </a:r>
            <a:endParaRPr/>
          </a:p>
        </p:txBody>
      </p:sp>
      <p:graphicFrame>
        <p:nvGraphicFramePr>
          <p:cNvPr id="163" name="Google Shape;163;p26"/>
          <p:cNvGraphicFramePr/>
          <p:nvPr/>
        </p:nvGraphicFramePr>
        <p:xfrm>
          <a:off x="2606675" y="698588"/>
          <a:ext cx="3000000" cy="3000000"/>
        </p:xfrm>
        <a:graphic>
          <a:graphicData uri="http://schemas.openxmlformats.org/drawingml/2006/table">
            <a:tbl>
              <a:tblPr>
                <a:noFill/>
                <a:tableStyleId>{DF810476-5AC1-4FFE-9ACA-94FEE12BEB25}</a:tableStyleId>
              </a:tblPr>
              <a:tblGrid>
                <a:gridCol w="1447800">
                  <a:extLst>
                    <a:ext uri="{9D8B030D-6E8A-4147-A177-3AD203B41FA5}">
                      <a16:colId xmlns:a16="http://schemas.microsoft.com/office/drawing/2014/main" val="20000"/>
                    </a:ext>
                  </a:extLst>
                </a:gridCol>
                <a:gridCol w="980700">
                  <a:extLst>
                    <a:ext uri="{9D8B030D-6E8A-4147-A177-3AD203B41FA5}">
                      <a16:colId xmlns:a16="http://schemas.microsoft.com/office/drawing/2014/main" val="20001"/>
                    </a:ext>
                  </a:extLst>
                </a:gridCol>
                <a:gridCol w="1191000">
                  <a:extLst>
                    <a:ext uri="{9D8B030D-6E8A-4147-A177-3AD203B41FA5}">
                      <a16:colId xmlns:a16="http://schemas.microsoft.com/office/drawing/2014/main" val="20002"/>
                    </a:ext>
                  </a:extLst>
                </a:gridCol>
                <a:gridCol w="1221700">
                  <a:extLst>
                    <a:ext uri="{9D8B030D-6E8A-4147-A177-3AD203B41FA5}">
                      <a16:colId xmlns:a16="http://schemas.microsoft.com/office/drawing/2014/main" val="20003"/>
                    </a:ext>
                  </a:extLst>
                </a:gridCol>
                <a:gridCol w="1384425">
                  <a:extLst>
                    <a:ext uri="{9D8B030D-6E8A-4147-A177-3AD203B41FA5}">
                      <a16:colId xmlns:a16="http://schemas.microsoft.com/office/drawing/2014/main" val="20004"/>
                    </a:ext>
                  </a:extLst>
                </a:gridCol>
              </a:tblGrid>
              <a:tr h="381000">
                <a:tc>
                  <a:txBody>
                    <a:bodyPr/>
                    <a:lstStyle/>
                    <a:p>
                      <a:pPr marL="0" lvl="0" indent="0" algn="r" rtl="0">
                        <a:spcBef>
                          <a:spcPts val="0"/>
                        </a:spcBef>
                        <a:spcAft>
                          <a:spcPts val="0"/>
                        </a:spcAft>
                        <a:buNone/>
                      </a:pPr>
                      <a:r>
                        <a:rPr lang="en" b="1"/>
                        <a:t>Client </a:t>
                      </a:r>
                      <a:r>
                        <a:rPr lang="en" sz="1700"/>
                        <a:t>→</a:t>
                      </a:r>
                      <a:r>
                        <a:rPr lang="en"/>
                        <a:t> </a:t>
                      </a:r>
                      <a:endParaRPr/>
                    </a:p>
                  </a:txBody>
                  <a:tcPr marL="91425" marR="91425" marT="91425" marB="91425"/>
                </a:tc>
                <a:tc rowSpan="2">
                  <a:txBody>
                    <a:bodyPr/>
                    <a:lstStyle/>
                    <a:p>
                      <a:pPr marL="0" lvl="0" indent="0" algn="ctr" rtl="0">
                        <a:spcBef>
                          <a:spcPts val="0"/>
                        </a:spcBef>
                        <a:spcAft>
                          <a:spcPts val="0"/>
                        </a:spcAft>
                        <a:buNone/>
                      </a:pPr>
                      <a:r>
                        <a:rPr lang="en" b="1"/>
                        <a:t>Hexagon</a:t>
                      </a:r>
                      <a:endParaRPr b="1"/>
                    </a:p>
                  </a:txBody>
                  <a:tcPr marL="91425" marR="91425" marT="91425" marB="91425"/>
                </a:tc>
                <a:tc rowSpan="2">
                  <a:txBody>
                    <a:bodyPr/>
                    <a:lstStyle/>
                    <a:p>
                      <a:pPr marL="0" lvl="0" indent="0" algn="ctr" rtl="0">
                        <a:spcBef>
                          <a:spcPts val="0"/>
                        </a:spcBef>
                        <a:spcAft>
                          <a:spcPts val="0"/>
                        </a:spcAft>
                        <a:buNone/>
                      </a:pPr>
                      <a:r>
                        <a:rPr lang="en" b="1"/>
                        <a:t>InfoDao</a:t>
                      </a:r>
                      <a:endParaRPr b="1"/>
                    </a:p>
                  </a:txBody>
                  <a:tcPr marL="91425" marR="91425" marT="91425" marB="91425"/>
                </a:tc>
                <a:tc rowSpan="2">
                  <a:txBody>
                    <a:bodyPr/>
                    <a:lstStyle/>
                    <a:p>
                      <a:pPr marL="0" lvl="0" indent="0" algn="ctr" rtl="0">
                        <a:spcBef>
                          <a:spcPts val="0"/>
                        </a:spcBef>
                        <a:spcAft>
                          <a:spcPts val="0"/>
                        </a:spcAft>
                        <a:buNone/>
                      </a:pPr>
                      <a:r>
                        <a:rPr lang="en" b="1"/>
                        <a:t>SimBlocks</a:t>
                      </a:r>
                      <a:endParaRPr b="1"/>
                    </a:p>
                  </a:txBody>
                  <a:tcPr marL="91425" marR="91425" marT="91425" marB="91425"/>
                </a:tc>
                <a:tc rowSpan="2">
                  <a:txBody>
                    <a:bodyPr/>
                    <a:lstStyle/>
                    <a:p>
                      <a:pPr marL="0" lvl="0" indent="0" algn="ctr" rtl="0">
                        <a:spcBef>
                          <a:spcPts val="0"/>
                        </a:spcBef>
                        <a:spcAft>
                          <a:spcPts val="0"/>
                        </a:spcAft>
                        <a:buNone/>
                      </a:pPr>
                      <a:r>
                        <a:rPr lang="en" b="1"/>
                        <a:t>Steinbeis</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solidFill>
                            <a:schemeClr val="dk1"/>
                          </a:solidFill>
                        </a:rPr>
                        <a:t>↓ </a:t>
                      </a:r>
                      <a:r>
                        <a:rPr lang="en" b="1"/>
                        <a:t>Service </a:t>
                      </a:r>
                      <a:endParaRPr b="1"/>
                    </a:p>
                  </a:txBody>
                  <a:tcPr marL="91425" marR="91425" marT="91425" marB="91425"/>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Cesium</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Cognitics</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7F6000"/>
                          </a:solidFill>
                        </a:rPr>
                        <a:t>⚠</a:t>
                      </a:r>
                      <a:endParaRPr>
                        <a:solidFill>
                          <a:srgbClr val="7F6000"/>
                        </a:solidFill>
                      </a:endParaRPr>
                    </a:p>
                  </a:txBody>
                  <a:tcPr marL="91425" marR="91425" marT="91425" marB="91425"/>
                </a:tc>
                <a:tc>
                  <a:txBody>
                    <a:bodyPr/>
                    <a:lstStyle/>
                    <a:p>
                      <a:pPr marL="0" lvl="0" indent="0" algn="ctr" rtl="0">
                        <a:spcBef>
                          <a:spcPts val="0"/>
                        </a:spcBef>
                        <a:spcAft>
                          <a:spcPts val="0"/>
                        </a:spcAft>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Ecere</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i="1"/>
                        <a:t>(Pilot)</a:t>
                      </a:r>
                      <a:r>
                        <a:rPr lang="en"/>
                        <a:t> Ecere</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PyGeoAPI-</a:t>
                      </a:r>
                      <a:br>
                        <a:rPr lang="en"/>
                      </a:br>
                      <a:r>
                        <a:rPr lang="en"/>
                        <a:t>InfoDao</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7F6000"/>
                          </a:solidFill>
                        </a:rPr>
                        <a:t>⚠</a:t>
                      </a:r>
                      <a:endParaRPr/>
                    </a:p>
                  </a:txBody>
                  <a:tcPr marL="91425" marR="91425" marT="91425" marB="91425"/>
                </a:tc>
                <a:tc>
                  <a:txBody>
                    <a:bodyPr/>
                    <a:lstStyle/>
                    <a:p>
                      <a:pPr marL="0" lvl="0" indent="0" algn="ctr" rtl="0">
                        <a:spcBef>
                          <a:spcPts val="0"/>
                        </a:spcBef>
                        <a:spcAft>
                          <a:spcPts val="0"/>
                        </a:spcAft>
                        <a:buNone/>
                      </a:pPr>
                      <a:r>
                        <a:rPr lang="en"/>
                        <a:t>⛔</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Helyx</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t>Steinbeis New</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8"/>
                  </a:ext>
                </a:extLst>
              </a:tr>
              <a:tr h="381000">
                <a:tc>
                  <a:txBody>
                    <a:bodyPr/>
                    <a:lstStyle/>
                    <a:p>
                      <a:pPr marL="0" lvl="0" indent="0" algn="l" rtl="0">
                        <a:spcBef>
                          <a:spcPts val="0"/>
                        </a:spcBef>
                        <a:spcAft>
                          <a:spcPts val="0"/>
                        </a:spcAft>
                        <a:buNone/>
                      </a:pPr>
                      <a:r>
                        <a:rPr lang="en" i="1"/>
                        <a:t>(Pilot)</a:t>
                      </a:r>
                      <a:r>
                        <a:rPr lang="en"/>
                        <a:t> Steinbeis</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rgbClr val="38761D"/>
                          </a:solidFill>
                        </a:rPr>
                        <a:t>✔</a:t>
                      </a:r>
                      <a:endParaRPr/>
                    </a:p>
                  </a:txBody>
                  <a:tcPr marL="91425" marR="91425" marT="91425" marB="91425"/>
                </a:tc>
                <a:extLst>
                  <a:ext uri="{0D108BD9-81ED-4DB2-BD59-A6C34878D82A}">
                    <a16:rowId xmlns:a16="http://schemas.microsoft.com/office/drawing/2014/main" val="10009"/>
                  </a:ext>
                </a:extLst>
              </a:tr>
            </a:tbl>
          </a:graphicData>
        </a:graphic>
      </p:graphicFrame>
      <p:sp>
        <p:nvSpPr>
          <p:cNvPr id="164" name="Google Shape;164;p26"/>
          <p:cNvSpPr txBox="1"/>
          <p:nvPr/>
        </p:nvSpPr>
        <p:spPr>
          <a:xfrm>
            <a:off x="411675" y="1409200"/>
            <a:ext cx="1892100" cy="300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T</a:t>
            </a:r>
            <a:r>
              <a:rPr lang="en"/>
              <a:t>echnology</a:t>
            </a:r>
            <a:endParaRPr/>
          </a:p>
          <a:p>
            <a:pPr marL="0" lvl="0" indent="0" algn="l" rtl="0">
              <a:spcBef>
                <a:spcPts val="0"/>
              </a:spcBef>
              <a:spcAft>
                <a:spcPts val="0"/>
              </a:spcAft>
              <a:buNone/>
            </a:pPr>
            <a:r>
              <a:rPr lang="en" b="1"/>
              <a:t>I</a:t>
            </a:r>
            <a:r>
              <a:rPr lang="en"/>
              <a:t>ntegration</a:t>
            </a:r>
            <a:endParaRPr/>
          </a:p>
          <a:p>
            <a:pPr marL="0" lvl="0" indent="0" algn="l" rtl="0">
              <a:spcBef>
                <a:spcPts val="0"/>
              </a:spcBef>
              <a:spcAft>
                <a:spcPts val="0"/>
              </a:spcAft>
              <a:buNone/>
            </a:pPr>
            <a:r>
              <a:rPr lang="en" b="1"/>
              <a:t>E</a:t>
            </a:r>
            <a:r>
              <a:rPr lang="en"/>
              <a:t>xperiment</a:t>
            </a:r>
            <a:endParaRPr/>
          </a:p>
          <a:p>
            <a:pPr marL="0" lvl="0" indent="0" algn="l" rtl="0">
              <a:spcBef>
                <a:spcPts val="0"/>
              </a:spcBef>
              <a:spcAft>
                <a:spcPts val="0"/>
              </a:spcAft>
              <a:buNone/>
            </a:pPr>
            <a:r>
              <a:rPr lang="en"/>
              <a:t>(TIE Table from Pilot)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311700" y="2150850"/>
            <a:ext cx="8520600" cy="841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solidFill>
                  <a:srgbClr val="000000"/>
                </a:solidFill>
              </a:rPr>
              <a:t>Results</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83150"/>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What Worked</a:t>
            </a:r>
            <a:endParaRPr/>
          </a:p>
        </p:txBody>
      </p:sp>
      <p:sp>
        <p:nvSpPr>
          <p:cNvPr id="175" name="Google Shape;175;p2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lnSpc>
                <a:spcPct val="150000"/>
              </a:lnSpc>
              <a:spcBef>
                <a:spcPts val="800"/>
              </a:spcBef>
              <a:spcAft>
                <a:spcPts val="0"/>
              </a:spcAft>
              <a:buSzPts val="2100"/>
              <a:buChar char="•"/>
            </a:pPr>
            <a:r>
              <a:rPr lang="en"/>
              <a:t>Successfully used GeoVolumes API with untested dataset</a:t>
            </a:r>
            <a:endParaRPr/>
          </a:p>
          <a:p>
            <a:pPr marL="457200" lvl="0" indent="-361950" algn="l" rtl="0">
              <a:lnSpc>
                <a:spcPct val="150000"/>
              </a:lnSpc>
              <a:spcBef>
                <a:spcPts val="0"/>
              </a:spcBef>
              <a:spcAft>
                <a:spcPts val="0"/>
              </a:spcAft>
              <a:buSzPts val="2100"/>
              <a:buChar char="•"/>
            </a:pPr>
            <a:r>
              <a:rPr lang="en"/>
              <a:t>GeoVolumes service hosted on AWS</a:t>
            </a:r>
            <a:endParaRPr/>
          </a:p>
          <a:p>
            <a:pPr marL="457200" lvl="0" indent="-361950" algn="l" rtl="0">
              <a:lnSpc>
                <a:spcPct val="150000"/>
              </a:lnSpc>
              <a:spcBef>
                <a:spcPts val="0"/>
              </a:spcBef>
              <a:spcAft>
                <a:spcPts val="0"/>
              </a:spcAft>
              <a:buSzPts val="2100"/>
              <a:buChar char="•"/>
            </a:pPr>
            <a:r>
              <a:rPr lang="en"/>
              <a:t>Integration with other OGC APIs</a:t>
            </a:r>
            <a:endParaRPr/>
          </a:p>
          <a:p>
            <a:pPr marL="457200" lvl="0" indent="-361950" algn="l" rtl="0">
              <a:lnSpc>
                <a:spcPct val="150000"/>
              </a:lnSpc>
              <a:spcBef>
                <a:spcPts val="0"/>
              </a:spcBef>
              <a:spcAft>
                <a:spcPts val="0"/>
              </a:spcAft>
              <a:buSzPts val="2100"/>
              <a:buChar char="•"/>
            </a:pPr>
            <a:r>
              <a:rPr lang="en"/>
              <a:t>Dynamic updates of terrain and models</a:t>
            </a:r>
            <a:endParaRPr/>
          </a:p>
          <a:p>
            <a:pPr marL="457200" lvl="0" indent="-361950" algn="l" rtl="0">
              <a:lnSpc>
                <a:spcPct val="150000"/>
              </a:lnSpc>
              <a:spcBef>
                <a:spcPts val="0"/>
              </a:spcBef>
              <a:spcAft>
                <a:spcPts val="0"/>
              </a:spcAft>
              <a:buSzPts val="2100"/>
              <a:buChar char="•"/>
            </a:pPr>
            <a:r>
              <a:rPr lang="en"/>
              <a:t>Unity game engine integration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167782" y="41464"/>
            <a:ext cx="7886700" cy="57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Clr>
                <a:schemeClr val="dk1"/>
              </a:buClr>
              <a:buSzPts val="1100"/>
              <a:buFont typeface="Arial"/>
              <a:buNone/>
            </a:pPr>
            <a:r>
              <a:rPr lang="en">
                <a:latin typeface="Lato"/>
                <a:ea typeface="Lato"/>
                <a:cs typeface="Lato"/>
                <a:sym typeface="Lato"/>
              </a:rPr>
              <a:t>Integration: SensorThings</a:t>
            </a:r>
            <a:endParaRPr/>
          </a:p>
        </p:txBody>
      </p:sp>
      <p:pic>
        <p:nvPicPr>
          <p:cNvPr id="181" name="Google Shape;181;p29"/>
          <p:cNvPicPr preferRelativeResize="0"/>
          <p:nvPr/>
        </p:nvPicPr>
        <p:blipFill>
          <a:blip r:embed="rId3">
            <a:alphaModFix/>
          </a:blip>
          <a:stretch>
            <a:fillRect/>
          </a:stretch>
        </p:blipFill>
        <p:spPr>
          <a:xfrm>
            <a:off x="1894200" y="783300"/>
            <a:ext cx="5355600" cy="3762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167782" y="41464"/>
            <a:ext cx="7886700" cy="57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latin typeface="Lato"/>
                <a:ea typeface="Lato"/>
                <a:cs typeface="Lato"/>
                <a:sym typeface="Lato"/>
              </a:rPr>
              <a:t>Integration: CDB (Terrain Update)</a:t>
            </a:r>
            <a:endParaRPr/>
          </a:p>
        </p:txBody>
      </p:sp>
      <p:sp>
        <p:nvSpPr>
          <p:cNvPr id="187" name="Google Shape;187;p30"/>
          <p:cNvSpPr txBox="1"/>
          <p:nvPr/>
        </p:nvSpPr>
        <p:spPr>
          <a:xfrm>
            <a:off x="762000" y="3483000"/>
            <a:ext cx="7620000" cy="9651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Terrain update </a:t>
            </a:r>
            <a:endParaRPr sz="1700"/>
          </a:p>
          <a:p>
            <a:pPr marL="457200" lvl="0" indent="-336550" algn="l" rtl="0">
              <a:spcBef>
                <a:spcPts val="0"/>
              </a:spcBef>
              <a:spcAft>
                <a:spcPts val="0"/>
              </a:spcAft>
              <a:buSzPts val="1700"/>
              <a:buChar char="●"/>
            </a:pPr>
            <a:r>
              <a:rPr lang="en" sz="1700"/>
              <a:t>Models are not relative to terrain (left)</a:t>
            </a:r>
            <a:endParaRPr sz="1700"/>
          </a:p>
          <a:p>
            <a:pPr marL="457200" lvl="0" indent="-336550" algn="l" rtl="0">
              <a:spcBef>
                <a:spcPts val="0"/>
              </a:spcBef>
              <a:spcAft>
                <a:spcPts val="0"/>
              </a:spcAft>
              <a:buSzPts val="1700"/>
              <a:buChar char="●"/>
            </a:pPr>
            <a:r>
              <a:rPr lang="en" sz="1700"/>
              <a:t>Requires correction (right) to properly position when terrain is changed</a:t>
            </a:r>
            <a:endParaRPr sz="1700"/>
          </a:p>
        </p:txBody>
      </p:sp>
      <p:pic>
        <p:nvPicPr>
          <p:cNvPr id="188" name="Google Shape;188;p30"/>
          <p:cNvPicPr preferRelativeResize="0"/>
          <p:nvPr/>
        </p:nvPicPr>
        <p:blipFill>
          <a:blip r:embed="rId3">
            <a:alphaModFix/>
          </a:blip>
          <a:stretch>
            <a:fillRect/>
          </a:stretch>
        </p:blipFill>
        <p:spPr>
          <a:xfrm>
            <a:off x="4906400" y="1507613"/>
            <a:ext cx="3810000" cy="1800225"/>
          </a:xfrm>
          <a:prstGeom prst="rect">
            <a:avLst/>
          </a:prstGeom>
          <a:noFill/>
          <a:ln>
            <a:noFill/>
          </a:ln>
        </p:spPr>
      </p:pic>
      <p:pic>
        <p:nvPicPr>
          <p:cNvPr id="189" name="Google Shape;189;p30"/>
          <p:cNvPicPr preferRelativeResize="0"/>
          <p:nvPr/>
        </p:nvPicPr>
        <p:blipFill>
          <a:blip r:embed="rId4">
            <a:alphaModFix/>
          </a:blip>
          <a:stretch>
            <a:fillRect/>
          </a:stretch>
        </p:blipFill>
        <p:spPr>
          <a:xfrm>
            <a:off x="484900" y="1507613"/>
            <a:ext cx="3810000" cy="1800225"/>
          </a:xfrm>
          <a:prstGeom prst="rect">
            <a:avLst/>
          </a:prstGeom>
          <a:noFill/>
          <a:ln>
            <a:noFill/>
          </a:ln>
        </p:spPr>
      </p:pic>
      <p:sp>
        <p:nvSpPr>
          <p:cNvPr id="190" name="Google Shape;190;p30"/>
          <p:cNvSpPr txBox="1"/>
          <p:nvPr/>
        </p:nvSpPr>
        <p:spPr>
          <a:xfrm>
            <a:off x="484900" y="1117925"/>
            <a:ext cx="3810000"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Uncorrected Model Elevation</a:t>
            </a:r>
            <a:endParaRPr sz="1600" b="1"/>
          </a:p>
        </p:txBody>
      </p:sp>
      <p:sp>
        <p:nvSpPr>
          <p:cNvPr id="191" name="Google Shape;191;p30"/>
          <p:cNvSpPr txBox="1"/>
          <p:nvPr/>
        </p:nvSpPr>
        <p:spPr>
          <a:xfrm>
            <a:off x="4906400" y="1117925"/>
            <a:ext cx="3810000" cy="6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t>Corrected Model Elevation</a:t>
            </a:r>
            <a:endParaRPr sz="1600" b="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167782" y="41464"/>
            <a:ext cx="7886700" cy="57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latin typeface="Lato"/>
                <a:ea typeface="Lato"/>
                <a:cs typeface="Lato"/>
                <a:sym typeface="Lato"/>
              </a:rPr>
              <a:t>Integration: Features API (Model Update)</a:t>
            </a:r>
            <a:endParaRPr/>
          </a:p>
        </p:txBody>
      </p:sp>
      <p:pic>
        <p:nvPicPr>
          <p:cNvPr id="197" name="Google Shape;197;p31"/>
          <p:cNvPicPr preferRelativeResize="0"/>
          <p:nvPr/>
        </p:nvPicPr>
        <p:blipFill>
          <a:blip r:embed="rId3">
            <a:alphaModFix/>
          </a:blip>
          <a:stretch>
            <a:fillRect/>
          </a:stretch>
        </p:blipFill>
        <p:spPr>
          <a:xfrm>
            <a:off x="1108050" y="963513"/>
            <a:ext cx="2671726" cy="2167438"/>
          </a:xfrm>
          <a:prstGeom prst="rect">
            <a:avLst/>
          </a:prstGeom>
          <a:noFill/>
          <a:ln>
            <a:noFill/>
          </a:ln>
        </p:spPr>
      </p:pic>
      <p:pic>
        <p:nvPicPr>
          <p:cNvPr id="198" name="Google Shape;198;p31"/>
          <p:cNvPicPr preferRelativeResize="0"/>
          <p:nvPr/>
        </p:nvPicPr>
        <p:blipFill>
          <a:blip r:embed="rId4">
            <a:alphaModFix/>
          </a:blip>
          <a:stretch>
            <a:fillRect/>
          </a:stretch>
        </p:blipFill>
        <p:spPr>
          <a:xfrm>
            <a:off x="5204026" y="963513"/>
            <a:ext cx="2671726" cy="2167438"/>
          </a:xfrm>
          <a:prstGeom prst="rect">
            <a:avLst/>
          </a:prstGeom>
          <a:noFill/>
          <a:ln>
            <a:noFill/>
          </a:ln>
        </p:spPr>
      </p:pic>
      <p:sp>
        <p:nvSpPr>
          <p:cNvPr id="199" name="Google Shape;199;p31"/>
          <p:cNvSpPr txBox="1"/>
          <p:nvPr/>
        </p:nvSpPr>
        <p:spPr>
          <a:xfrm>
            <a:off x="1108050" y="3375000"/>
            <a:ext cx="6767700" cy="13635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Model Update</a:t>
            </a:r>
            <a:endParaRPr sz="1600"/>
          </a:p>
          <a:p>
            <a:pPr marL="457200" lvl="0" indent="-330200" algn="l" rtl="0">
              <a:spcBef>
                <a:spcPts val="0"/>
              </a:spcBef>
              <a:spcAft>
                <a:spcPts val="0"/>
              </a:spcAft>
              <a:buSzPts val="1600"/>
              <a:buChar char="●"/>
            </a:pPr>
            <a:r>
              <a:rPr lang="en" sz="1600"/>
              <a:t>Initial insert via POST (submit building/feature)</a:t>
            </a:r>
            <a:endParaRPr sz="1600"/>
          </a:p>
          <a:p>
            <a:pPr marL="457200" lvl="0" indent="-330200" algn="l" rtl="0">
              <a:spcBef>
                <a:spcPts val="0"/>
              </a:spcBef>
              <a:spcAft>
                <a:spcPts val="0"/>
              </a:spcAft>
              <a:buSzPts val="1600"/>
              <a:buChar char="●"/>
            </a:pPr>
            <a:r>
              <a:rPr lang="en" sz="1600"/>
              <a:t>Update (rotate) via PUT (wholesale replacement of building/feature)</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Concerns</a:t>
            </a:r>
            <a:endParaRPr/>
          </a:p>
        </p:txBody>
      </p:sp>
      <p:sp>
        <p:nvSpPr>
          <p:cNvPr id="205" name="Google Shape;205;p3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lnSpc>
                <a:spcPct val="150000"/>
              </a:lnSpc>
              <a:spcBef>
                <a:spcPts val="800"/>
              </a:spcBef>
              <a:spcAft>
                <a:spcPts val="0"/>
              </a:spcAft>
              <a:buSzPts val="2100"/>
              <a:buChar char="•"/>
            </a:pPr>
            <a:r>
              <a:rPr lang="en" i="1"/>
              <a:t>API Common - Part 2: Geospatial Data</a:t>
            </a:r>
            <a:br>
              <a:rPr lang="en" i="1"/>
            </a:br>
            <a:endParaRPr/>
          </a:p>
          <a:p>
            <a:pPr marL="457200" lvl="0" indent="-361950" algn="l" rtl="0">
              <a:lnSpc>
                <a:spcPct val="150000"/>
              </a:lnSpc>
              <a:spcBef>
                <a:spcPts val="0"/>
              </a:spcBef>
              <a:spcAft>
                <a:spcPts val="0"/>
              </a:spcAft>
              <a:buSzPts val="2100"/>
              <a:buChar char="•"/>
            </a:pPr>
            <a:r>
              <a:rPr lang="en"/>
              <a:t>Feature API (dataset updates)</a:t>
            </a:r>
            <a:br>
              <a:rPr lang="en"/>
            </a:br>
            <a:endParaRPr/>
          </a:p>
          <a:p>
            <a:pPr marL="457200" lvl="0" indent="-361950" algn="l" rtl="0">
              <a:lnSpc>
                <a:spcPct val="150000"/>
              </a:lnSpc>
              <a:spcBef>
                <a:spcPts val="0"/>
              </a:spcBef>
              <a:spcAft>
                <a:spcPts val="0"/>
              </a:spcAft>
              <a:buSzPts val="2100"/>
              <a:buChar char="•"/>
            </a:pPr>
            <a:r>
              <a:rPr lang="en"/>
              <a:t>Alternate Distributions</a:t>
            </a:r>
            <a:endParaRPr/>
          </a:p>
          <a:p>
            <a:pPr marL="914400" lvl="1" indent="-342900" algn="l" rtl="0">
              <a:lnSpc>
                <a:spcPct val="150000"/>
              </a:lnSpc>
              <a:spcBef>
                <a:spcPts val="0"/>
              </a:spcBef>
              <a:spcAft>
                <a:spcPts val="0"/>
              </a:spcAft>
              <a:buSzPts val="1800"/>
              <a:buChar char="•"/>
            </a:pPr>
            <a:r>
              <a:rPr lang="en"/>
              <a:t>End-point specification</a:t>
            </a:r>
            <a:endParaRPr/>
          </a:p>
          <a:p>
            <a:pPr marL="914400" lvl="1" indent="-342900" algn="l" rtl="0">
              <a:lnSpc>
                <a:spcPct val="150000"/>
              </a:lnSpc>
              <a:spcBef>
                <a:spcPts val="0"/>
              </a:spcBef>
              <a:spcAft>
                <a:spcPts val="0"/>
              </a:spcAft>
              <a:buSzPts val="1800"/>
              <a:buChar char="•"/>
            </a:pPr>
            <a:r>
              <a:rPr lang="en"/>
              <a:t>Resource</a:t>
            </a:r>
            <a:endParaRPr/>
          </a:p>
          <a:p>
            <a:pPr marL="457200" lvl="0" indent="0" algn="l" rtl="0">
              <a:lnSpc>
                <a:spcPct val="150000"/>
              </a:lnSpc>
              <a:spcBef>
                <a:spcPts val="800"/>
              </a:spcBef>
              <a:spcAft>
                <a:spcPts val="5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Concerns: Geospatial Data APIs</a:t>
            </a:r>
            <a:endParaRPr/>
          </a:p>
        </p:txBody>
      </p:sp>
      <p:sp>
        <p:nvSpPr>
          <p:cNvPr id="211" name="Google Shape;211;p3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i="1"/>
              <a:t>API Common - Part 2: Geospatial Data</a:t>
            </a:r>
            <a:br>
              <a:rPr lang="en"/>
            </a:br>
            <a:r>
              <a:rPr lang="en" sz="1800"/>
              <a:t>Consistency across multiple OGC APIs so that the entire system operates uniformly.</a:t>
            </a:r>
            <a:br>
              <a:rPr lang="en" sz="1800"/>
            </a:br>
            <a:endParaRPr/>
          </a:p>
          <a:p>
            <a:pPr marL="457200" lvl="0" indent="0" algn="l" rtl="0">
              <a:spcBef>
                <a:spcPts val="800"/>
              </a:spcBef>
              <a:spcAft>
                <a:spcPts val="500"/>
              </a:spcAft>
              <a:buNone/>
            </a:pPr>
            <a:endParaRPr/>
          </a:p>
        </p:txBody>
      </p:sp>
      <p:sp>
        <p:nvSpPr>
          <p:cNvPr id="212" name="Google Shape;212;p33"/>
          <p:cNvSpPr/>
          <p:nvPr/>
        </p:nvSpPr>
        <p:spPr>
          <a:xfrm>
            <a:off x="7485625" y="3173025"/>
            <a:ext cx="1093500" cy="6345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213" name="Google Shape;213;p33"/>
          <p:cNvPicPr preferRelativeResize="0"/>
          <p:nvPr/>
        </p:nvPicPr>
        <p:blipFill>
          <a:blip r:embed="rId3">
            <a:alphaModFix/>
          </a:blip>
          <a:stretch>
            <a:fillRect/>
          </a:stretch>
        </p:blipFill>
        <p:spPr>
          <a:xfrm>
            <a:off x="6499425" y="2535150"/>
            <a:ext cx="427292" cy="572700"/>
          </a:xfrm>
          <a:prstGeom prst="rect">
            <a:avLst/>
          </a:prstGeom>
          <a:noFill/>
          <a:ln>
            <a:noFill/>
          </a:ln>
        </p:spPr>
      </p:pic>
      <p:pic>
        <p:nvPicPr>
          <p:cNvPr id="214" name="Google Shape;214;p33"/>
          <p:cNvPicPr preferRelativeResize="0"/>
          <p:nvPr/>
        </p:nvPicPr>
        <p:blipFill>
          <a:blip r:embed="rId3">
            <a:alphaModFix/>
          </a:blip>
          <a:stretch>
            <a:fillRect/>
          </a:stretch>
        </p:blipFill>
        <p:spPr>
          <a:xfrm>
            <a:off x="6499425" y="3203925"/>
            <a:ext cx="427292" cy="572700"/>
          </a:xfrm>
          <a:prstGeom prst="rect">
            <a:avLst/>
          </a:prstGeom>
          <a:noFill/>
          <a:ln>
            <a:noFill/>
          </a:ln>
        </p:spPr>
      </p:pic>
      <p:pic>
        <p:nvPicPr>
          <p:cNvPr id="215" name="Google Shape;215;p33"/>
          <p:cNvPicPr preferRelativeResize="0"/>
          <p:nvPr/>
        </p:nvPicPr>
        <p:blipFill>
          <a:blip r:embed="rId3">
            <a:alphaModFix/>
          </a:blip>
          <a:stretch>
            <a:fillRect/>
          </a:stretch>
        </p:blipFill>
        <p:spPr>
          <a:xfrm>
            <a:off x="6499425" y="3872700"/>
            <a:ext cx="427292" cy="572700"/>
          </a:xfrm>
          <a:prstGeom prst="rect">
            <a:avLst/>
          </a:prstGeom>
          <a:noFill/>
          <a:ln>
            <a:noFill/>
          </a:ln>
        </p:spPr>
      </p:pic>
      <p:cxnSp>
        <p:nvCxnSpPr>
          <p:cNvPr id="216" name="Google Shape;216;p33"/>
          <p:cNvCxnSpPr>
            <a:stCxn id="214" idx="3"/>
            <a:endCxn id="212" idx="2"/>
          </p:cNvCxnSpPr>
          <p:nvPr/>
        </p:nvCxnSpPr>
        <p:spPr>
          <a:xfrm>
            <a:off x="6926717" y="3490275"/>
            <a:ext cx="558900" cy="0"/>
          </a:xfrm>
          <a:prstGeom prst="straightConnector1">
            <a:avLst/>
          </a:prstGeom>
          <a:noFill/>
          <a:ln w="28575" cap="flat" cmpd="sng">
            <a:solidFill>
              <a:schemeClr val="dk2"/>
            </a:solidFill>
            <a:prstDash val="solid"/>
            <a:round/>
            <a:headEnd type="triangle" w="med" len="med"/>
            <a:tailEnd type="triangle" w="med" len="med"/>
          </a:ln>
        </p:spPr>
      </p:cxnSp>
      <p:cxnSp>
        <p:nvCxnSpPr>
          <p:cNvPr id="217" name="Google Shape;217;p33"/>
          <p:cNvCxnSpPr/>
          <p:nvPr/>
        </p:nvCxnSpPr>
        <p:spPr>
          <a:xfrm>
            <a:off x="6926717" y="2842050"/>
            <a:ext cx="558900" cy="411300"/>
          </a:xfrm>
          <a:prstGeom prst="straightConnector1">
            <a:avLst/>
          </a:prstGeom>
          <a:noFill/>
          <a:ln w="28575" cap="flat" cmpd="sng">
            <a:solidFill>
              <a:schemeClr val="dk2"/>
            </a:solidFill>
            <a:prstDash val="solid"/>
            <a:round/>
            <a:headEnd type="triangle" w="med" len="med"/>
            <a:tailEnd type="triangle" w="med" len="med"/>
          </a:ln>
        </p:spPr>
      </p:cxnSp>
      <p:cxnSp>
        <p:nvCxnSpPr>
          <p:cNvPr id="218" name="Google Shape;218;p33"/>
          <p:cNvCxnSpPr>
            <a:stCxn id="215" idx="3"/>
          </p:cNvCxnSpPr>
          <p:nvPr/>
        </p:nvCxnSpPr>
        <p:spPr>
          <a:xfrm rot="10800000" flipH="1">
            <a:off x="6926717" y="3739350"/>
            <a:ext cx="565800" cy="419700"/>
          </a:xfrm>
          <a:prstGeom prst="straightConnector1">
            <a:avLst/>
          </a:prstGeom>
          <a:noFill/>
          <a:ln w="28575" cap="flat" cmpd="sng">
            <a:solidFill>
              <a:schemeClr val="dk2"/>
            </a:solidFill>
            <a:prstDash val="solid"/>
            <a:round/>
            <a:headEnd type="triangle" w="med" len="med"/>
            <a:tailEnd type="triangle" w="med" len="med"/>
          </a:ln>
        </p:spPr>
      </p:cxnSp>
      <p:pic>
        <p:nvPicPr>
          <p:cNvPr id="219" name="Google Shape;219;p33"/>
          <p:cNvPicPr preferRelativeResize="0"/>
          <p:nvPr/>
        </p:nvPicPr>
        <p:blipFill>
          <a:blip r:embed="rId4">
            <a:alphaModFix/>
          </a:blip>
          <a:stretch>
            <a:fillRect/>
          </a:stretch>
        </p:blipFill>
        <p:spPr>
          <a:xfrm>
            <a:off x="2502600" y="2504250"/>
            <a:ext cx="634500" cy="634500"/>
          </a:xfrm>
          <a:prstGeom prst="rect">
            <a:avLst/>
          </a:prstGeom>
          <a:noFill/>
          <a:ln>
            <a:noFill/>
          </a:ln>
        </p:spPr>
      </p:pic>
      <p:pic>
        <p:nvPicPr>
          <p:cNvPr id="220" name="Google Shape;220;p33"/>
          <p:cNvPicPr preferRelativeResize="0"/>
          <p:nvPr/>
        </p:nvPicPr>
        <p:blipFill>
          <a:blip r:embed="rId4">
            <a:alphaModFix/>
          </a:blip>
          <a:stretch>
            <a:fillRect/>
          </a:stretch>
        </p:blipFill>
        <p:spPr>
          <a:xfrm>
            <a:off x="3492000" y="3173025"/>
            <a:ext cx="634500" cy="634500"/>
          </a:xfrm>
          <a:prstGeom prst="rect">
            <a:avLst/>
          </a:prstGeom>
          <a:noFill/>
          <a:ln>
            <a:noFill/>
          </a:ln>
        </p:spPr>
      </p:pic>
      <p:pic>
        <p:nvPicPr>
          <p:cNvPr id="221" name="Google Shape;221;p33"/>
          <p:cNvPicPr preferRelativeResize="0"/>
          <p:nvPr/>
        </p:nvPicPr>
        <p:blipFill>
          <a:blip r:embed="rId4">
            <a:alphaModFix/>
          </a:blip>
          <a:stretch>
            <a:fillRect/>
          </a:stretch>
        </p:blipFill>
        <p:spPr>
          <a:xfrm>
            <a:off x="1383150" y="3841800"/>
            <a:ext cx="634500" cy="634500"/>
          </a:xfrm>
          <a:prstGeom prst="rect">
            <a:avLst/>
          </a:prstGeom>
          <a:noFill/>
          <a:ln>
            <a:noFill/>
          </a:ln>
        </p:spPr>
      </p:pic>
      <p:cxnSp>
        <p:nvCxnSpPr>
          <p:cNvPr id="222" name="Google Shape;222;p33"/>
          <p:cNvCxnSpPr>
            <a:stCxn id="219" idx="3"/>
            <a:endCxn id="213" idx="1"/>
          </p:cNvCxnSpPr>
          <p:nvPr/>
        </p:nvCxnSpPr>
        <p:spPr>
          <a:xfrm>
            <a:off x="3137100" y="2821500"/>
            <a:ext cx="3362400" cy="0"/>
          </a:xfrm>
          <a:prstGeom prst="straightConnector1">
            <a:avLst/>
          </a:prstGeom>
          <a:noFill/>
          <a:ln w="9525" cap="flat" cmpd="sng">
            <a:solidFill>
              <a:srgbClr val="0000FF"/>
            </a:solidFill>
            <a:prstDash val="solid"/>
            <a:round/>
            <a:headEnd type="stealth" w="med" len="med"/>
            <a:tailEnd type="stealth" w="med" len="med"/>
          </a:ln>
        </p:spPr>
      </p:cxnSp>
      <p:cxnSp>
        <p:nvCxnSpPr>
          <p:cNvPr id="223" name="Google Shape;223;p33"/>
          <p:cNvCxnSpPr>
            <a:stCxn id="220" idx="3"/>
            <a:endCxn id="214" idx="1"/>
          </p:cNvCxnSpPr>
          <p:nvPr/>
        </p:nvCxnSpPr>
        <p:spPr>
          <a:xfrm>
            <a:off x="4126500" y="3490275"/>
            <a:ext cx="2373000" cy="0"/>
          </a:xfrm>
          <a:prstGeom prst="straightConnector1">
            <a:avLst/>
          </a:prstGeom>
          <a:noFill/>
          <a:ln w="9525" cap="flat" cmpd="sng">
            <a:solidFill>
              <a:srgbClr val="38761D"/>
            </a:solidFill>
            <a:prstDash val="solid"/>
            <a:round/>
            <a:headEnd type="stealth" w="med" len="med"/>
            <a:tailEnd type="stealth" w="med" len="med"/>
          </a:ln>
        </p:spPr>
      </p:cxnSp>
      <p:cxnSp>
        <p:nvCxnSpPr>
          <p:cNvPr id="224" name="Google Shape;224;p33"/>
          <p:cNvCxnSpPr>
            <a:stCxn id="221" idx="3"/>
            <a:endCxn id="215" idx="1"/>
          </p:cNvCxnSpPr>
          <p:nvPr/>
        </p:nvCxnSpPr>
        <p:spPr>
          <a:xfrm>
            <a:off x="2017650" y="4159050"/>
            <a:ext cx="4481700" cy="0"/>
          </a:xfrm>
          <a:prstGeom prst="straightConnector1">
            <a:avLst/>
          </a:prstGeom>
          <a:noFill/>
          <a:ln w="9525" cap="flat" cmpd="sng">
            <a:solidFill>
              <a:srgbClr val="980000"/>
            </a:solidFill>
            <a:prstDash val="solid"/>
            <a:round/>
            <a:headEnd type="stealth" w="med" len="med"/>
            <a:tailEnd type="stealth" w="med" len="med"/>
          </a:ln>
        </p:spPr>
      </p:cxnSp>
      <p:sp>
        <p:nvSpPr>
          <p:cNvPr id="225" name="Google Shape;225;p33"/>
          <p:cNvSpPr txBox="1"/>
          <p:nvPr/>
        </p:nvSpPr>
        <p:spPr>
          <a:xfrm>
            <a:off x="3840750" y="2615850"/>
            <a:ext cx="16470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GeoVolumes API</a:t>
            </a:r>
            <a:endParaRPr/>
          </a:p>
        </p:txBody>
      </p:sp>
      <p:sp>
        <p:nvSpPr>
          <p:cNvPr id="226" name="Google Shape;226;p33"/>
          <p:cNvSpPr txBox="1"/>
          <p:nvPr/>
        </p:nvSpPr>
        <p:spPr>
          <a:xfrm>
            <a:off x="5163750" y="3284625"/>
            <a:ext cx="6345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CDB</a:t>
            </a:r>
            <a:endParaRPr/>
          </a:p>
        </p:txBody>
      </p:sp>
      <p:sp>
        <p:nvSpPr>
          <p:cNvPr id="227" name="Google Shape;227;p33"/>
          <p:cNvSpPr txBox="1"/>
          <p:nvPr/>
        </p:nvSpPr>
        <p:spPr>
          <a:xfrm>
            <a:off x="3705750" y="3953400"/>
            <a:ext cx="9855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Tiles API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Concerns: Features</a:t>
            </a:r>
            <a:endParaRPr/>
          </a:p>
        </p:txBody>
      </p:sp>
      <p:sp>
        <p:nvSpPr>
          <p:cNvPr id="233" name="Google Shape;233;p34"/>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lnSpc>
                <a:spcPct val="115000"/>
              </a:lnSpc>
              <a:spcBef>
                <a:spcPts val="800"/>
              </a:spcBef>
              <a:spcAft>
                <a:spcPts val="0"/>
              </a:spcAft>
              <a:buSzPts val="2100"/>
              <a:buChar char="•"/>
            </a:pPr>
            <a:r>
              <a:rPr lang="en"/>
              <a:t>Feature API (dataset updates)</a:t>
            </a:r>
            <a:endParaRPr/>
          </a:p>
          <a:p>
            <a:pPr marL="457200" lvl="0" indent="-361950" algn="l" rtl="0">
              <a:lnSpc>
                <a:spcPct val="200000"/>
              </a:lnSpc>
              <a:spcBef>
                <a:spcPts val="0"/>
              </a:spcBef>
              <a:spcAft>
                <a:spcPts val="0"/>
              </a:spcAft>
              <a:buSzPts val="2100"/>
              <a:buChar char="•"/>
            </a:pPr>
            <a:r>
              <a:rPr lang="en"/>
              <a:t>Proper use of HTTP Request Method</a:t>
            </a:r>
            <a:endParaRPr/>
          </a:p>
          <a:p>
            <a:pPr marL="457200" lvl="0" indent="-361950" algn="l" rtl="0">
              <a:spcBef>
                <a:spcPts val="0"/>
              </a:spcBef>
              <a:spcAft>
                <a:spcPts val="0"/>
              </a:spcAft>
              <a:buSzPts val="2100"/>
              <a:buChar char="•"/>
            </a:pPr>
            <a:r>
              <a:rPr lang="en" u="sng">
                <a:solidFill>
                  <a:schemeClr val="hlink"/>
                </a:solidFill>
                <a:hlinkClick r:id="rId3"/>
              </a:rPr>
              <a:t>Request Methods</a:t>
            </a:r>
            <a:endParaRPr/>
          </a:p>
          <a:p>
            <a:pPr marL="914400" lvl="1" indent="-342900" algn="l" rtl="0">
              <a:spcBef>
                <a:spcPts val="0"/>
              </a:spcBef>
              <a:spcAft>
                <a:spcPts val="0"/>
              </a:spcAft>
              <a:buSzPts val="1800"/>
              <a:buChar char="•"/>
            </a:pPr>
            <a:r>
              <a:rPr lang="en"/>
              <a:t>GET -- Retrieve data</a:t>
            </a:r>
            <a:endParaRPr/>
          </a:p>
          <a:p>
            <a:pPr marL="914400" lvl="1" indent="-342900" algn="l" rtl="0">
              <a:spcBef>
                <a:spcPts val="0"/>
              </a:spcBef>
              <a:spcAft>
                <a:spcPts val="0"/>
              </a:spcAft>
              <a:buSzPts val="1800"/>
              <a:buChar char="•"/>
            </a:pPr>
            <a:r>
              <a:rPr lang="en"/>
              <a:t>POST -- Submit </a:t>
            </a:r>
            <a:r>
              <a:rPr lang="en" b="1"/>
              <a:t>feature</a:t>
            </a:r>
            <a:r>
              <a:rPr lang="en"/>
              <a:t> to datastore</a:t>
            </a:r>
            <a:endParaRPr/>
          </a:p>
          <a:p>
            <a:pPr marL="914400" lvl="1" indent="-342900" algn="l" rtl="0">
              <a:spcBef>
                <a:spcPts val="0"/>
              </a:spcBef>
              <a:spcAft>
                <a:spcPts val="0"/>
              </a:spcAft>
              <a:buSzPts val="1800"/>
              <a:buChar char="•"/>
            </a:pPr>
            <a:r>
              <a:rPr lang="en"/>
              <a:t>PUT -- Replace </a:t>
            </a:r>
            <a:r>
              <a:rPr lang="en" b="1"/>
              <a:t>feature</a:t>
            </a:r>
            <a:r>
              <a:rPr lang="en"/>
              <a:t> in datastore</a:t>
            </a:r>
            <a:endParaRPr/>
          </a:p>
          <a:p>
            <a:pPr marL="914400" lvl="1" indent="-342900" algn="l" rtl="0">
              <a:spcBef>
                <a:spcPts val="0"/>
              </a:spcBef>
              <a:spcAft>
                <a:spcPts val="0"/>
              </a:spcAft>
              <a:buSzPts val="1800"/>
              <a:buChar char="•"/>
            </a:pPr>
            <a:r>
              <a:rPr lang="en"/>
              <a:t>PATCH -- Update </a:t>
            </a:r>
            <a:r>
              <a:rPr lang="en" b="1"/>
              <a:t>feature</a:t>
            </a:r>
            <a:r>
              <a:rPr lang="en"/>
              <a:t> in datastore</a:t>
            </a:r>
            <a:endParaRPr/>
          </a:p>
          <a:p>
            <a:pPr marL="914400" lvl="1" indent="-342900" algn="l" rtl="0">
              <a:spcBef>
                <a:spcPts val="0"/>
              </a:spcBef>
              <a:spcAft>
                <a:spcPts val="0"/>
              </a:spcAft>
              <a:buSzPts val="1800"/>
              <a:buChar char="•"/>
            </a:pPr>
            <a:r>
              <a:rPr lang="en"/>
              <a:t>DELETE -- Delete </a:t>
            </a:r>
            <a:r>
              <a:rPr lang="en" b="1"/>
              <a:t>feature</a:t>
            </a:r>
            <a:r>
              <a:rPr lang="en"/>
              <a:t> from datastore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311700" y="467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Partnership</a:t>
            </a:r>
            <a:endParaRPr/>
          </a:p>
        </p:txBody>
      </p:sp>
      <p:sp>
        <p:nvSpPr>
          <p:cNvPr id="105" name="Google Shape;105;p17"/>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OGC partnered with Khronos Group for support of glTF</a:t>
            </a:r>
            <a:endParaRPr/>
          </a:p>
          <a:p>
            <a:pPr marL="914400" lvl="1" indent="-342900" algn="l" rtl="0">
              <a:spcBef>
                <a:spcPts val="0"/>
              </a:spcBef>
              <a:spcAft>
                <a:spcPts val="0"/>
              </a:spcAft>
              <a:buSzPts val="1800"/>
              <a:buChar char="•"/>
            </a:pPr>
            <a:r>
              <a:rPr lang="en"/>
              <a:t>glTF common format for object models</a:t>
            </a:r>
            <a:endParaRPr/>
          </a:p>
          <a:p>
            <a:pPr marL="914400" lvl="1" indent="-342900" algn="l" rtl="0">
              <a:spcBef>
                <a:spcPts val="0"/>
              </a:spcBef>
              <a:spcAft>
                <a:spcPts val="0"/>
              </a:spcAft>
              <a:buSzPts val="1800"/>
              <a:buChar char="•"/>
            </a:pPr>
            <a:r>
              <a:rPr lang="en"/>
              <a:t>Insertion was usually done with glTF</a:t>
            </a:r>
            <a:endParaRPr/>
          </a:p>
          <a:p>
            <a:pPr marL="914400" lvl="1" indent="-342900" algn="l" rtl="0">
              <a:spcBef>
                <a:spcPts val="0"/>
              </a:spcBef>
              <a:spcAft>
                <a:spcPts val="0"/>
              </a:spcAft>
              <a:buSzPts val="1800"/>
              <a:buChar char="•"/>
            </a:pPr>
            <a:r>
              <a:rPr lang="en"/>
              <a:t>glTF is a standard format in modeling community</a:t>
            </a:r>
            <a:endParaRPr/>
          </a:p>
        </p:txBody>
      </p:sp>
      <p:pic>
        <p:nvPicPr>
          <p:cNvPr id="106" name="Google Shape;106;p17"/>
          <p:cNvPicPr preferRelativeResize="0"/>
          <p:nvPr/>
        </p:nvPicPr>
        <p:blipFill>
          <a:blip r:embed="rId3">
            <a:alphaModFix/>
          </a:blip>
          <a:stretch>
            <a:fillRect/>
          </a:stretch>
        </p:blipFill>
        <p:spPr>
          <a:xfrm>
            <a:off x="1114950" y="2959500"/>
            <a:ext cx="4000500" cy="952500"/>
          </a:xfrm>
          <a:prstGeom prst="rect">
            <a:avLst/>
          </a:prstGeom>
          <a:noFill/>
          <a:ln>
            <a:noFill/>
          </a:ln>
        </p:spPr>
      </p:pic>
      <p:pic>
        <p:nvPicPr>
          <p:cNvPr id="107" name="Google Shape;107;p17"/>
          <p:cNvPicPr preferRelativeResize="0"/>
          <p:nvPr/>
        </p:nvPicPr>
        <p:blipFill>
          <a:blip r:embed="rId4">
            <a:alphaModFix/>
          </a:blip>
          <a:stretch>
            <a:fillRect/>
          </a:stretch>
        </p:blipFill>
        <p:spPr>
          <a:xfrm>
            <a:off x="6448050" y="2959500"/>
            <a:ext cx="1905000" cy="95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5"/>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Concerns: End-points</a:t>
            </a:r>
            <a:endParaRPr/>
          </a:p>
        </p:txBody>
      </p:sp>
      <p:sp>
        <p:nvSpPr>
          <p:cNvPr id="239" name="Google Shape;239;p35"/>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End-point specification</a:t>
            </a:r>
            <a:endParaRPr/>
          </a:p>
          <a:p>
            <a:pPr marL="457200" lvl="0" indent="-361950" algn="l" rtl="0">
              <a:spcBef>
                <a:spcPts val="0"/>
              </a:spcBef>
              <a:spcAft>
                <a:spcPts val="0"/>
              </a:spcAft>
              <a:buSzPts val="2100"/>
              <a:buChar char="•"/>
            </a:pPr>
            <a:r>
              <a:rPr lang="en"/>
              <a:t>Multiple different URLs for accessing same data (Helyx)</a:t>
            </a:r>
            <a:endParaRPr/>
          </a:p>
          <a:p>
            <a:pPr marL="0" lvl="0" indent="0" algn="l" rtl="0">
              <a:spcBef>
                <a:spcPts val="800"/>
              </a:spcBef>
              <a:spcAft>
                <a:spcPts val="0"/>
              </a:spcAft>
              <a:buNone/>
            </a:pPr>
            <a:endParaRPr/>
          </a:p>
          <a:p>
            <a:pPr marL="0" lvl="0" indent="0" algn="l" rtl="0">
              <a:spcBef>
                <a:spcPts val="800"/>
              </a:spcBef>
              <a:spcAft>
                <a:spcPts val="0"/>
              </a:spcAft>
              <a:buNone/>
            </a:pPr>
            <a:r>
              <a:rPr lang="en"/>
              <a:t>Examples (illustrated with 3D Tiles, but others could be used)</a:t>
            </a:r>
            <a:endParaRPr/>
          </a:p>
          <a:p>
            <a:pPr marL="457200" lvl="0" indent="-361950" algn="l" rtl="0">
              <a:spcBef>
                <a:spcPts val="800"/>
              </a:spcBef>
              <a:spcAft>
                <a:spcPts val="0"/>
              </a:spcAft>
              <a:buSzPts val="2100"/>
              <a:buAutoNum type="arabicPeriod"/>
            </a:pPr>
            <a:r>
              <a:rPr lang="en"/>
              <a:t>https://&lt;domain-path&gt;/3dTiles</a:t>
            </a:r>
            <a:endParaRPr/>
          </a:p>
          <a:p>
            <a:pPr marL="457200" lvl="0" indent="-361950" algn="l" rtl="0">
              <a:spcBef>
                <a:spcPts val="0"/>
              </a:spcBef>
              <a:spcAft>
                <a:spcPts val="0"/>
              </a:spcAft>
              <a:buSzPts val="2100"/>
              <a:buAutoNum type="arabicPeriod"/>
            </a:pPr>
            <a:r>
              <a:rPr lang="en"/>
              <a:t>https://&lt;domain-path&gt;/bvh?f=3dTiles</a:t>
            </a:r>
            <a:endParaRPr/>
          </a:p>
          <a:p>
            <a:pPr marL="457200" lvl="0" indent="-361950" algn="l" rtl="0">
              <a:spcBef>
                <a:spcPts val="0"/>
              </a:spcBef>
              <a:spcAft>
                <a:spcPts val="0"/>
              </a:spcAft>
              <a:buSzPts val="2100"/>
              <a:buAutoNum type="arabicPeriod"/>
            </a:pPr>
            <a:r>
              <a:rPr lang="en"/>
              <a:t>https://&lt;domain-path&gt;?f=3dTiles</a:t>
            </a:r>
            <a:endParaRPr/>
          </a:p>
          <a:p>
            <a:pPr marL="0" lvl="0" indent="0" algn="l" rtl="0">
              <a:spcBef>
                <a:spcPts val="800"/>
              </a:spcBef>
              <a:spcAft>
                <a:spcPts val="500"/>
              </a:spcAft>
              <a:buNone/>
            </a:pPr>
            <a:r>
              <a:rPr lang="en"/>
              <a:t>&lt;domain-path&gt; ~ </a:t>
            </a:r>
            <a:r>
              <a:rPr lang="en">
                <a:latin typeface="Times New Roman"/>
                <a:ea typeface="Times New Roman"/>
                <a:cs typeface="Times New Roman"/>
                <a:sym typeface="Times New Roman"/>
              </a:rPr>
              <a:t>server.com/collections/SanDiego/SanDiego-buildings</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Concerns: Resources</a:t>
            </a:r>
            <a:endParaRPr/>
          </a:p>
        </p:txBody>
      </p:sp>
      <p:sp>
        <p:nvSpPr>
          <p:cNvPr id="245" name="Google Shape;245;p36"/>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Resource are lowest level data categorization</a:t>
            </a:r>
            <a:endParaRPr/>
          </a:p>
          <a:p>
            <a:pPr marL="914400" lvl="1" indent="-342900" algn="l" rtl="0">
              <a:spcBef>
                <a:spcPts val="0"/>
              </a:spcBef>
              <a:spcAft>
                <a:spcPts val="0"/>
              </a:spcAft>
              <a:buSzPts val="1800"/>
              <a:buChar char="•"/>
            </a:pPr>
            <a:r>
              <a:rPr lang="en"/>
              <a:t>.../SanDiego vs. .../SanDiego/SanDiego-buildings</a:t>
            </a:r>
            <a:endParaRPr/>
          </a:p>
          <a:p>
            <a:pPr marL="914400" lvl="1" indent="-342900" algn="l" rtl="0">
              <a:spcBef>
                <a:spcPts val="0"/>
              </a:spcBef>
              <a:spcAft>
                <a:spcPts val="0"/>
              </a:spcAft>
              <a:buSzPts val="1800"/>
              <a:buChar char="•"/>
            </a:pPr>
            <a:r>
              <a:rPr lang="en"/>
              <a:t>Term does not align with WWW community</a:t>
            </a:r>
            <a:br>
              <a:rPr lang="en"/>
            </a:br>
            <a:endParaRPr/>
          </a:p>
          <a:p>
            <a:pPr marL="457200" lvl="0" indent="-361950" algn="l" rtl="0">
              <a:spcBef>
                <a:spcPts val="0"/>
              </a:spcBef>
              <a:spcAft>
                <a:spcPts val="0"/>
              </a:spcAft>
              <a:buSzPts val="2100"/>
              <a:buChar char="•"/>
            </a:pPr>
            <a:r>
              <a:rPr lang="en"/>
              <a:t>Requesting specific data formats</a:t>
            </a:r>
            <a:endParaRPr/>
          </a:p>
          <a:p>
            <a:pPr marL="914400" lvl="1" indent="-342900" algn="l" rtl="0">
              <a:spcBef>
                <a:spcPts val="0"/>
              </a:spcBef>
              <a:spcAft>
                <a:spcPts val="0"/>
              </a:spcAft>
              <a:buSzPts val="1800"/>
              <a:buChar char="•"/>
            </a:pPr>
            <a:r>
              <a:rPr lang="en"/>
              <a:t>Use </a:t>
            </a:r>
            <a:r>
              <a:rPr lang="en" i="1"/>
              <a:t>Accept</a:t>
            </a:r>
            <a:r>
              <a:rPr lang="en"/>
              <a:t> header?</a:t>
            </a:r>
            <a:endParaRPr/>
          </a:p>
          <a:p>
            <a:pPr marL="914400" lvl="1" indent="-342900" algn="l" rtl="0">
              <a:spcBef>
                <a:spcPts val="0"/>
              </a:spcBef>
              <a:spcAft>
                <a:spcPts val="0"/>
              </a:spcAft>
              <a:buSzPts val="1800"/>
              <a:buChar char="•"/>
            </a:pPr>
            <a:r>
              <a:rPr lang="en"/>
              <a:t>Resolve user conflict with End Points</a:t>
            </a:r>
            <a:br>
              <a:rPr lang="en"/>
            </a:br>
            <a:endParaRPr/>
          </a:p>
          <a:p>
            <a:pPr marL="457200" lvl="0" indent="-361950" algn="l" rtl="0">
              <a:spcBef>
                <a:spcPts val="0"/>
              </a:spcBef>
              <a:spcAft>
                <a:spcPts val="0"/>
              </a:spcAft>
              <a:buSzPts val="2100"/>
              <a:buChar char="•"/>
            </a:pPr>
            <a:r>
              <a:rPr lang="en"/>
              <a:t>Registration of media types</a:t>
            </a:r>
            <a:endParaRPr/>
          </a:p>
          <a:p>
            <a:pPr marL="914400" lvl="1" indent="-342900" algn="l" rtl="0">
              <a:spcBef>
                <a:spcPts val="0"/>
              </a:spcBef>
              <a:spcAft>
                <a:spcPts val="0"/>
              </a:spcAft>
              <a:buSzPts val="1800"/>
              <a:buChar char="•"/>
            </a:pPr>
            <a:r>
              <a:rPr lang="en"/>
              <a:t>E.g., application/json+3dTiles</a:t>
            </a:r>
            <a:endParaRPr/>
          </a:p>
          <a:p>
            <a:pPr marL="914400" lvl="1" indent="-342900" algn="l" rtl="0">
              <a:spcBef>
                <a:spcPts val="0"/>
              </a:spcBef>
              <a:spcAft>
                <a:spcPts val="0"/>
              </a:spcAft>
              <a:buSzPts val="1800"/>
              <a:buChar char="•"/>
            </a:pPr>
            <a:r>
              <a:rPr lang="en"/>
              <a:t>Does not conform to RFC #6838 (IETF)</a:t>
            </a:r>
            <a:endParaRPr/>
          </a:p>
          <a:p>
            <a:pPr marL="0" lvl="0" indent="0" algn="l" rtl="0">
              <a:spcBef>
                <a:spcPts val="800"/>
              </a:spcBef>
              <a:spcAft>
                <a:spcPts val="5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7"/>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Fundamental Question</a:t>
            </a:r>
            <a:endParaRPr/>
          </a:p>
        </p:txBody>
      </p:sp>
      <p:sp>
        <p:nvSpPr>
          <p:cNvPr id="251" name="Google Shape;251;p37"/>
          <p:cNvSpPr txBox="1">
            <a:spLocks noGrp="1"/>
          </p:cNvSpPr>
          <p:nvPr>
            <p:ph type="body" idx="1"/>
          </p:nvPr>
        </p:nvSpPr>
        <p:spPr>
          <a:xfrm>
            <a:off x="311700" y="964088"/>
            <a:ext cx="8520600" cy="1360500"/>
          </a:xfrm>
          <a:prstGeom prst="rect">
            <a:avLst/>
          </a:prstGeom>
        </p:spPr>
        <p:txBody>
          <a:bodyPr spcFirstLastPara="1" wrap="square" lIns="68575" tIns="34275" rIns="68575" bIns="34275" anchor="t" anchorCtr="0">
            <a:noAutofit/>
          </a:bodyPr>
          <a:lstStyle/>
          <a:p>
            <a:pPr marL="0" lvl="0" indent="0" algn="ctr" rtl="0">
              <a:spcBef>
                <a:spcPts val="800"/>
              </a:spcBef>
              <a:spcAft>
                <a:spcPts val="500"/>
              </a:spcAft>
              <a:buNone/>
            </a:pPr>
            <a:r>
              <a:rPr lang="en" sz="3600" b="1">
                <a:solidFill>
                  <a:srgbClr val="0000FF"/>
                </a:solidFill>
              </a:rPr>
              <a:t>How distributed and collaborative are these systems suppose to be?</a:t>
            </a:r>
            <a:endParaRPr>
              <a:solidFill>
                <a:srgbClr val="0000FF"/>
              </a:solidFill>
            </a:endParaRPr>
          </a:p>
        </p:txBody>
      </p:sp>
      <p:cxnSp>
        <p:nvCxnSpPr>
          <p:cNvPr id="252" name="Google Shape;252;p37"/>
          <p:cNvCxnSpPr>
            <a:stCxn id="253" idx="3"/>
            <a:endCxn id="254" idx="2"/>
          </p:cNvCxnSpPr>
          <p:nvPr/>
        </p:nvCxnSpPr>
        <p:spPr>
          <a:xfrm rot="10800000" flipH="1">
            <a:off x="6517542" y="2936000"/>
            <a:ext cx="558900" cy="1337700"/>
          </a:xfrm>
          <a:prstGeom prst="straightConnector1">
            <a:avLst/>
          </a:prstGeom>
          <a:noFill/>
          <a:ln w="28575" cap="flat" cmpd="sng">
            <a:solidFill>
              <a:srgbClr val="E69138"/>
            </a:solidFill>
            <a:prstDash val="solid"/>
            <a:round/>
            <a:headEnd type="triangle" w="med" len="med"/>
            <a:tailEnd type="triangle" w="med" len="med"/>
          </a:ln>
        </p:spPr>
      </p:cxnSp>
      <p:grpSp>
        <p:nvGrpSpPr>
          <p:cNvPr id="255" name="Google Shape;255;p37"/>
          <p:cNvGrpSpPr/>
          <p:nvPr/>
        </p:nvGrpSpPr>
        <p:grpSpPr>
          <a:xfrm>
            <a:off x="2093425" y="2618900"/>
            <a:ext cx="6076525" cy="634500"/>
            <a:chOff x="2093425" y="2618900"/>
            <a:chExt cx="6076525" cy="634500"/>
          </a:xfrm>
        </p:grpSpPr>
        <p:grpSp>
          <p:nvGrpSpPr>
            <p:cNvPr id="256" name="Google Shape;256;p37"/>
            <p:cNvGrpSpPr/>
            <p:nvPr/>
          </p:nvGrpSpPr>
          <p:grpSpPr>
            <a:xfrm>
              <a:off x="6090250" y="2618900"/>
              <a:ext cx="2079700" cy="634500"/>
              <a:chOff x="6090250" y="2618900"/>
              <a:chExt cx="2079700" cy="634500"/>
            </a:xfrm>
          </p:grpSpPr>
          <p:sp>
            <p:nvSpPr>
              <p:cNvPr id="254" name="Google Shape;254;p37"/>
              <p:cNvSpPr/>
              <p:nvPr/>
            </p:nvSpPr>
            <p:spPr>
              <a:xfrm>
                <a:off x="7076450" y="2618900"/>
                <a:ext cx="1093500" cy="6345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pic>
            <p:nvPicPr>
              <p:cNvPr id="257" name="Google Shape;257;p37"/>
              <p:cNvPicPr preferRelativeResize="0"/>
              <p:nvPr/>
            </p:nvPicPr>
            <p:blipFill>
              <a:blip r:embed="rId3">
                <a:alphaModFix/>
              </a:blip>
              <a:stretch>
                <a:fillRect/>
              </a:stretch>
            </p:blipFill>
            <p:spPr>
              <a:xfrm>
                <a:off x="6090250" y="2649800"/>
                <a:ext cx="427292" cy="572700"/>
              </a:xfrm>
              <a:prstGeom prst="rect">
                <a:avLst/>
              </a:prstGeom>
              <a:noFill/>
              <a:ln>
                <a:noFill/>
              </a:ln>
            </p:spPr>
          </p:pic>
          <p:cxnSp>
            <p:nvCxnSpPr>
              <p:cNvPr id="258" name="Google Shape;258;p37"/>
              <p:cNvCxnSpPr>
                <a:stCxn id="257" idx="3"/>
                <a:endCxn id="254" idx="2"/>
              </p:cNvCxnSpPr>
              <p:nvPr/>
            </p:nvCxnSpPr>
            <p:spPr>
              <a:xfrm>
                <a:off x="6517542" y="2936150"/>
                <a:ext cx="558900" cy="0"/>
              </a:xfrm>
              <a:prstGeom prst="straightConnector1">
                <a:avLst/>
              </a:prstGeom>
              <a:noFill/>
              <a:ln w="28575" cap="flat" cmpd="sng">
                <a:solidFill>
                  <a:schemeClr val="dk2"/>
                </a:solidFill>
                <a:prstDash val="solid"/>
                <a:round/>
                <a:headEnd type="triangle" w="med" len="med"/>
                <a:tailEnd type="triangle" w="med" len="med"/>
              </a:ln>
            </p:spPr>
          </p:cxnSp>
        </p:grpSp>
        <p:pic>
          <p:nvPicPr>
            <p:cNvPr id="259" name="Google Shape;259;p37"/>
            <p:cNvPicPr preferRelativeResize="0"/>
            <p:nvPr/>
          </p:nvPicPr>
          <p:blipFill>
            <a:blip r:embed="rId4">
              <a:alphaModFix/>
            </a:blip>
            <a:stretch>
              <a:fillRect/>
            </a:stretch>
          </p:blipFill>
          <p:spPr>
            <a:xfrm>
              <a:off x="2093425" y="2618900"/>
              <a:ext cx="634500" cy="634500"/>
            </a:xfrm>
            <a:prstGeom prst="rect">
              <a:avLst/>
            </a:prstGeom>
            <a:noFill/>
            <a:ln>
              <a:noFill/>
            </a:ln>
          </p:spPr>
        </p:pic>
        <p:grpSp>
          <p:nvGrpSpPr>
            <p:cNvPr id="260" name="Google Shape;260;p37"/>
            <p:cNvGrpSpPr/>
            <p:nvPr/>
          </p:nvGrpSpPr>
          <p:grpSpPr>
            <a:xfrm>
              <a:off x="2727925" y="2730500"/>
              <a:ext cx="3362400" cy="411300"/>
              <a:chOff x="2727925" y="2730500"/>
              <a:chExt cx="3362400" cy="411300"/>
            </a:xfrm>
          </p:grpSpPr>
          <p:cxnSp>
            <p:nvCxnSpPr>
              <p:cNvPr id="261" name="Google Shape;261;p37"/>
              <p:cNvCxnSpPr>
                <a:stCxn id="259" idx="3"/>
                <a:endCxn id="257" idx="1"/>
              </p:cNvCxnSpPr>
              <p:nvPr/>
            </p:nvCxnSpPr>
            <p:spPr>
              <a:xfrm>
                <a:off x="2727925" y="2936150"/>
                <a:ext cx="3362400" cy="0"/>
              </a:xfrm>
              <a:prstGeom prst="straightConnector1">
                <a:avLst/>
              </a:prstGeom>
              <a:noFill/>
              <a:ln w="9525" cap="flat" cmpd="sng">
                <a:solidFill>
                  <a:srgbClr val="0000FF"/>
                </a:solidFill>
                <a:prstDash val="solid"/>
                <a:round/>
                <a:headEnd type="stealth" w="med" len="med"/>
                <a:tailEnd type="stealth" w="med" len="med"/>
              </a:ln>
            </p:spPr>
          </p:cxnSp>
          <p:sp>
            <p:nvSpPr>
              <p:cNvPr id="262" name="Google Shape;262;p37"/>
              <p:cNvSpPr txBox="1"/>
              <p:nvPr/>
            </p:nvSpPr>
            <p:spPr>
              <a:xfrm>
                <a:off x="3431575" y="2730500"/>
                <a:ext cx="16470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GeoVolumes API</a:t>
                </a:r>
                <a:endParaRPr/>
              </a:p>
            </p:txBody>
          </p:sp>
        </p:grpSp>
      </p:grpSp>
      <p:grpSp>
        <p:nvGrpSpPr>
          <p:cNvPr id="263" name="Google Shape;263;p37"/>
          <p:cNvGrpSpPr/>
          <p:nvPr/>
        </p:nvGrpSpPr>
        <p:grpSpPr>
          <a:xfrm>
            <a:off x="3082825" y="2936225"/>
            <a:ext cx="3007500" cy="1337400"/>
            <a:chOff x="3082825" y="2936225"/>
            <a:chExt cx="3007500" cy="1337400"/>
          </a:xfrm>
        </p:grpSpPr>
        <p:pic>
          <p:nvPicPr>
            <p:cNvPr id="264" name="Google Shape;264;p37"/>
            <p:cNvPicPr preferRelativeResize="0"/>
            <p:nvPr/>
          </p:nvPicPr>
          <p:blipFill>
            <a:blip r:embed="rId4">
              <a:alphaModFix/>
            </a:blip>
            <a:stretch>
              <a:fillRect/>
            </a:stretch>
          </p:blipFill>
          <p:spPr>
            <a:xfrm>
              <a:off x="3082825" y="3287675"/>
              <a:ext cx="634500" cy="634500"/>
            </a:xfrm>
            <a:prstGeom prst="rect">
              <a:avLst/>
            </a:prstGeom>
            <a:noFill/>
            <a:ln>
              <a:noFill/>
            </a:ln>
          </p:spPr>
        </p:pic>
        <p:grpSp>
          <p:nvGrpSpPr>
            <p:cNvPr id="265" name="Google Shape;265;p37"/>
            <p:cNvGrpSpPr/>
            <p:nvPr/>
          </p:nvGrpSpPr>
          <p:grpSpPr>
            <a:xfrm>
              <a:off x="3717325" y="2936225"/>
              <a:ext cx="2373000" cy="668700"/>
              <a:chOff x="3717325" y="2936225"/>
              <a:chExt cx="2373000" cy="668700"/>
            </a:xfrm>
          </p:grpSpPr>
          <p:cxnSp>
            <p:nvCxnSpPr>
              <p:cNvPr id="266" name="Google Shape;266;p37"/>
              <p:cNvCxnSpPr>
                <a:stCxn id="264" idx="3"/>
                <a:endCxn id="257" idx="1"/>
              </p:cNvCxnSpPr>
              <p:nvPr/>
            </p:nvCxnSpPr>
            <p:spPr>
              <a:xfrm rot="10800000" flipH="1">
                <a:off x="3717325" y="2936225"/>
                <a:ext cx="2373000" cy="668700"/>
              </a:xfrm>
              <a:prstGeom prst="straightConnector1">
                <a:avLst/>
              </a:prstGeom>
              <a:noFill/>
              <a:ln w="9525" cap="flat" cmpd="sng">
                <a:solidFill>
                  <a:srgbClr val="38761D"/>
                </a:solidFill>
                <a:prstDash val="solid"/>
                <a:round/>
                <a:headEnd type="stealth" w="med" len="med"/>
                <a:tailEnd type="stealth" w="med" len="med"/>
              </a:ln>
            </p:spPr>
          </p:cxnSp>
          <p:sp>
            <p:nvSpPr>
              <p:cNvPr id="267" name="Google Shape;267;p37"/>
              <p:cNvSpPr txBox="1"/>
              <p:nvPr/>
            </p:nvSpPr>
            <p:spPr>
              <a:xfrm>
                <a:off x="4305488" y="3141800"/>
                <a:ext cx="6345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CDB</a:t>
                </a:r>
                <a:endParaRPr/>
              </a:p>
            </p:txBody>
          </p:sp>
        </p:grpSp>
        <p:grpSp>
          <p:nvGrpSpPr>
            <p:cNvPr id="268" name="Google Shape;268;p37"/>
            <p:cNvGrpSpPr/>
            <p:nvPr/>
          </p:nvGrpSpPr>
          <p:grpSpPr>
            <a:xfrm>
              <a:off x="3717325" y="3604925"/>
              <a:ext cx="2373000" cy="668700"/>
              <a:chOff x="3717325" y="3604925"/>
              <a:chExt cx="2373000" cy="668700"/>
            </a:xfrm>
          </p:grpSpPr>
          <p:cxnSp>
            <p:nvCxnSpPr>
              <p:cNvPr id="269" name="Google Shape;269;p37"/>
              <p:cNvCxnSpPr>
                <a:stCxn id="264" idx="3"/>
                <a:endCxn id="253" idx="1"/>
              </p:cNvCxnSpPr>
              <p:nvPr/>
            </p:nvCxnSpPr>
            <p:spPr>
              <a:xfrm>
                <a:off x="3717325" y="3604925"/>
                <a:ext cx="2373000" cy="668700"/>
              </a:xfrm>
              <a:prstGeom prst="straightConnector1">
                <a:avLst/>
              </a:prstGeom>
              <a:noFill/>
              <a:ln w="9525" cap="flat" cmpd="sng">
                <a:solidFill>
                  <a:srgbClr val="0000FF"/>
                </a:solidFill>
                <a:prstDash val="solid"/>
                <a:round/>
                <a:headEnd type="stealth" w="med" len="med"/>
                <a:tailEnd type="stealth" w="med" len="med"/>
              </a:ln>
            </p:spPr>
          </p:cxnSp>
          <p:sp>
            <p:nvSpPr>
              <p:cNvPr id="270" name="Google Shape;270;p37"/>
              <p:cNvSpPr txBox="1"/>
              <p:nvPr/>
            </p:nvSpPr>
            <p:spPr>
              <a:xfrm>
                <a:off x="4119050" y="3707750"/>
                <a:ext cx="16470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GeoVolumes API</a:t>
                </a:r>
                <a:endParaRPr/>
              </a:p>
            </p:txBody>
          </p:sp>
        </p:grpSp>
      </p:grpSp>
      <p:grpSp>
        <p:nvGrpSpPr>
          <p:cNvPr id="271" name="Google Shape;271;p37"/>
          <p:cNvGrpSpPr/>
          <p:nvPr/>
        </p:nvGrpSpPr>
        <p:grpSpPr>
          <a:xfrm>
            <a:off x="973975" y="3956450"/>
            <a:ext cx="7196050" cy="634500"/>
            <a:chOff x="973975" y="3956450"/>
            <a:chExt cx="7196050" cy="634500"/>
          </a:xfrm>
        </p:grpSpPr>
        <p:pic>
          <p:nvPicPr>
            <p:cNvPr id="272" name="Google Shape;272;p37"/>
            <p:cNvPicPr preferRelativeResize="0"/>
            <p:nvPr/>
          </p:nvPicPr>
          <p:blipFill>
            <a:blip r:embed="rId4">
              <a:alphaModFix/>
            </a:blip>
            <a:stretch>
              <a:fillRect/>
            </a:stretch>
          </p:blipFill>
          <p:spPr>
            <a:xfrm>
              <a:off x="973975" y="3956450"/>
              <a:ext cx="634500" cy="634500"/>
            </a:xfrm>
            <a:prstGeom prst="rect">
              <a:avLst/>
            </a:prstGeom>
            <a:noFill/>
            <a:ln>
              <a:noFill/>
            </a:ln>
          </p:spPr>
        </p:pic>
        <p:grpSp>
          <p:nvGrpSpPr>
            <p:cNvPr id="273" name="Google Shape;273;p37"/>
            <p:cNvGrpSpPr/>
            <p:nvPr/>
          </p:nvGrpSpPr>
          <p:grpSpPr>
            <a:xfrm>
              <a:off x="1608475" y="4068050"/>
              <a:ext cx="4481700" cy="411300"/>
              <a:chOff x="1608475" y="4068050"/>
              <a:chExt cx="4481700" cy="411300"/>
            </a:xfrm>
          </p:grpSpPr>
          <p:cxnSp>
            <p:nvCxnSpPr>
              <p:cNvPr id="274" name="Google Shape;274;p37"/>
              <p:cNvCxnSpPr>
                <a:stCxn id="272" idx="3"/>
                <a:endCxn id="253" idx="1"/>
              </p:cNvCxnSpPr>
              <p:nvPr/>
            </p:nvCxnSpPr>
            <p:spPr>
              <a:xfrm>
                <a:off x="1608475" y="4273700"/>
                <a:ext cx="4481700" cy="0"/>
              </a:xfrm>
              <a:prstGeom prst="straightConnector1">
                <a:avLst/>
              </a:prstGeom>
              <a:noFill/>
              <a:ln w="9525" cap="flat" cmpd="sng">
                <a:solidFill>
                  <a:srgbClr val="980000"/>
                </a:solidFill>
                <a:prstDash val="solid"/>
                <a:round/>
                <a:headEnd type="stealth" w="med" len="med"/>
                <a:tailEnd type="stealth" w="med" len="med"/>
              </a:ln>
            </p:spPr>
          </p:cxnSp>
          <p:sp>
            <p:nvSpPr>
              <p:cNvPr id="275" name="Google Shape;275;p37"/>
              <p:cNvSpPr txBox="1"/>
              <p:nvPr/>
            </p:nvSpPr>
            <p:spPr>
              <a:xfrm>
                <a:off x="3296575" y="4068050"/>
                <a:ext cx="985500" cy="4113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Tiles API</a:t>
                </a:r>
                <a:endParaRPr/>
              </a:p>
            </p:txBody>
          </p:sp>
        </p:grpSp>
        <p:grpSp>
          <p:nvGrpSpPr>
            <p:cNvPr id="276" name="Google Shape;276;p37"/>
            <p:cNvGrpSpPr/>
            <p:nvPr/>
          </p:nvGrpSpPr>
          <p:grpSpPr>
            <a:xfrm>
              <a:off x="6090250" y="3956450"/>
              <a:ext cx="2079775" cy="634500"/>
              <a:chOff x="6090250" y="3956450"/>
              <a:chExt cx="2079775" cy="634500"/>
            </a:xfrm>
          </p:grpSpPr>
          <p:pic>
            <p:nvPicPr>
              <p:cNvPr id="253" name="Google Shape;253;p37"/>
              <p:cNvPicPr preferRelativeResize="0"/>
              <p:nvPr/>
            </p:nvPicPr>
            <p:blipFill>
              <a:blip r:embed="rId3">
                <a:alphaModFix/>
              </a:blip>
              <a:stretch>
                <a:fillRect/>
              </a:stretch>
            </p:blipFill>
            <p:spPr>
              <a:xfrm>
                <a:off x="6090250" y="3987350"/>
                <a:ext cx="427292" cy="572700"/>
              </a:xfrm>
              <a:prstGeom prst="rect">
                <a:avLst/>
              </a:prstGeom>
              <a:noFill/>
              <a:ln>
                <a:noFill/>
              </a:ln>
            </p:spPr>
          </p:pic>
          <p:sp>
            <p:nvSpPr>
              <p:cNvPr id="277" name="Google Shape;277;p37"/>
              <p:cNvSpPr/>
              <p:nvPr/>
            </p:nvSpPr>
            <p:spPr>
              <a:xfrm>
                <a:off x="7076525" y="3956450"/>
                <a:ext cx="1093500" cy="6345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cxnSp>
            <p:nvCxnSpPr>
              <p:cNvPr id="278" name="Google Shape;278;p37"/>
              <p:cNvCxnSpPr>
                <a:endCxn id="277" idx="2"/>
              </p:cNvCxnSpPr>
              <p:nvPr/>
            </p:nvCxnSpPr>
            <p:spPr>
              <a:xfrm>
                <a:off x="6517625" y="4273700"/>
                <a:ext cx="558900" cy="0"/>
              </a:xfrm>
              <a:prstGeom prst="straightConnector1">
                <a:avLst/>
              </a:prstGeom>
              <a:noFill/>
              <a:ln w="28575" cap="flat" cmpd="sng">
                <a:solidFill>
                  <a:schemeClr val="dk2"/>
                </a:solidFill>
                <a:prstDash val="solid"/>
                <a:round/>
                <a:headEnd type="triangle" w="med" len="med"/>
                <a:tailEnd type="triangle" w="med" len="med"/>
              </a:ln>
            </p:spPr>
          </p:cxnSp>
        </p:grpSp>
      </p:grpSp>
      <p:cxnSp>
        <p:nvCxnSpPr>
          <p:cNvPr id="279" name="Google Shape;279;p37"/>
          <p:cNvCxnSpPr>
            <a:stCxn id="253" idx="0"/>
            <a:endCxn id="257" idx="2"/>
          </p:cNvCxnSpPr>
          <p:nvPr/>
        </p:nvCxnSpPr>
        <p:spPr>
          <a:xfrm rot="10800000">
            <a:off x="6303896" y="3222650"/>
            <a:ext cx="0" cy="764700"/>
          </a:xfrm>
          <a:prstGeom prst="straightConnector1">
            <a:avLst/>
          </a:prstGeom>
          <a:noFill/>
          <a:ln w="28575" cap="flat" cmpd="sng">
            <a:solidFill>
              <a:srgbClr val="38761D"/>
            </a:solidFill>
            <a:prstDash val="solid"/>
            <a:round/>
            <a:headEnd type="triangl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1000"/>
                                        <p:tgtEl>
                                          <p:spTgt spid="2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9"/>
                                        </p:tgtEl>
                                        <p:attrNameLst>
                                          <p:attrName>style.visibility</p:attrName>
                                        </p:attrNameLst>
                                      </p:cBhvr>
                                      <p:to>
                                        <p:strVal val="visible"/>
                                      </p:to>
                                    </p:set>
                                    <p:animEffect transition="in" filter="fade">
                                      <p:cBhvr>
                                        <p:cTn id="12" dur="1000"/>
                                        <p:tgtEl>
                                          <p:spTgt spid="2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3"/>
                                        </p:tgtEl>
                                        <p:attrNameLst>
                                          <p:attrName>style.visibility</p:attrName>
                                        </p:attrNameLst>
                                      </p:cBhvr>
                                      <p:to>
                                        <p:strVal val="visible"/>
                                      </p:to>
                                    </p:set>
                                    <p:animEffect transition="in" filter="fade">
                                      <p:cBhvr>
                                        <p:cTn id="17"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title"/>
          </p:nvPr>
        </p:nvSpPr>
        <p:spPr>
          <a:xfrm>
            <a:off x="311700" y="111000"/>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Future Work</a:t>
            </a:r>
            <a:endParaRPr/>
          </a:p>
        </p:txBody>
      </p:sp>
      <p:sp>
        <p:nvSpPr>
          <p:cNvPr id="285" name="Google Shape;285;p38"/>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External Work</a:t>
            </a:r>
            <a:endParaRPr/>
          </a:p>
          <a:p>
            <a:pPr marL="914400" lvl="1" indent="-342900" algn="l" rtl="0">
              <a:spcBef>
                <a:spcPts val="0"/>
              </a:spcBef>
              <a:spcAft>
                <a:spcPts val="0"/>
              </a:spcAft>
              <a:buSzPts val="1800"/>
              <a:buChar char="•"/>
            </a:pPr>
            <a:r>
              <a:rPr lang="en"/>
              <a:t>Khronos</a:t>
            </a:r>
            <a:endParaRPr/>
          </a:p>
          <a:p>
            <a:pPr marL="914400" lvl="1" indent="-342900" algn="l" rtl="0">
              <a:spcBef>
                <a:spcPts val="0"/>
              </a:spcBef>
              <a:spcAft>
                <a:spcPts val="0"/>
              </a:spcAft>
              <a:buSzPts val="1800"/>
              <a:buChar char="•"/>
            </a:pPr>
            <a:r>
              <a:rPr lang="en"/>
              <a:t>Game Engines (Unity, Unreal)</a:t>
            </a:r>
            <a:br>
              <a:rPr lang="en"/>
            </a:br>
            <a:endParaRPr/>
          </a:p>
          <a:p>
            <a:pPr marL="457200" lvl="0" indent="-361950" algn="l" rtl="0">
              <a:spcBef>
                <a:spcPts val="0"/>
              </a:spcBef>
              <a:spcAft>
                <a:spcPts val="0"/>
              </a:spcAft>
              <a:buSzPts val="2100"/>
              <a:buChar char="•"/>
            </a:pPr>
            <a:r>
              <a:rPr lang="en"/>
              <a:t>OGC</a:t>
            </a:r>
            <a:endParaRPr/>
          </a:p>
          <a:p>
            <a:pPr marL="914400" lvl="1" indent="-342900" algn="l" rtl="0">
              <a:spcBef>
                <a:spcPts val="0"/>
              </a:spcBef>
              <a:spcAft>
                <a:spcPts val="0"/>
              </a:spcAft>
              <a:buSzPts val="1800"/>
              <a:buChar char="•"/>
            </a:pPr>
            <a:r>
              <a:rPr lang="en"/>
              <a:t>Data conversion </a:t>
            </a:r>
            <a:endParaRPr/>
          </a:p>
          <a:p>
            <a:pPr marL="914400" lvl="1" indent="-342900" algn="l" rtl="0">
              <a:spcBef>
                <a:spcPts val="0"/>
              </a:spcBef>
              <a:spcAft>
                <a:spcPts val="0"/>
              </a:spcAft>
              <a:buSzPts val="1800"/>
              <a:buChar char="•"/>
            </a:pPr>
            <a:r>
              <a:rPr lang="en"/>
              <a:t>GeoVolumes API</a:t>
            </a:r>
            <a:endParaRPr/>
          </a:p>
          <a:p>
            <a:pPr marL="914400" lvl="1" indent="-342900" algn="l" rtl="0">
              <a:spcBef>
                <a:spcPts val="0"/>
              </a:spcBef>
              <a:spcAft>
                <a:spcPts val="0"/>
              </a:spcAft>
              <a:buSzPts val="1800"/>
              <a:buChar char="•"/>
            </a:pPr>
            <a:r>
              <a:rPr lang="en"/>
              <a:t>Features</a:t>
            </a:r>
            <a:endParaRPr/>
          </a:p>
          <a:p>
            <a:pPr marL="914400" lvl="1" indent="-342900" algn="l" rtl="0">
              <a:spcBef>
                <a:spcPts val="0"/>
              </a:spcBef>
              <a:spcAft>
                <a:spcPts val="0"/>
              </a:spcAft>
              <a:buSzPts val="1800"/>
              <a:buChar char="•"/>
            </a:pPr>
            <a:r>
              <a:rPr lang="en"/>
              <a:t>Infrastructure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9"/>
          <p:cNvSpPr txBox="1">
            <a:spLocks noGrp="1"/>
          </p:cNvSpPr>
          <p:nvPr>
            <p:ph type="title"/>
          </p:nvPr>
        </p:nvSpPr>
        <p:spPr>
          <a:xfrm>
            <a:off x="311700" y="111000"/>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Future Work: External to OGC</a:t>
            </a:r>
            <a:endParaRPr/>
          </a:p>
        </p:txBody>
      </p:sp>
      <p:sp>
        <p:nvSpPr>
          <p:cNvPr id="291" name="Google Shape;291;p39"/>
          <p:cNvSpPr txBox="1">
            <a:spLocks noGrp="1"/>
          </p:cNvSpPr>
          <p:nvPr>
            <p:ph type="body" idx="1"/>
          </p:nvPr>
        </p:nvSpPr>
        <p:spPr>
          <a:xfrm>
            <a:off x="311700" y="1152475"/>
            <a:ext cx="8520600" cy="13449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External Work</a:t>
            </a:r>
            <a:endParaRPr/>
          </a:p>
          <a:p>
            <a:pPr marL="914400" lvl="1" indent="-342900" algn="l" rtl="0">
              <a:spcBef>
                <a:spcPts val="0"/>
              </a:spcBef>
              <a:spcAft>
                <a:spcPts val="0"/>
              </a:spcAft>
              <a:buSzPts val="1800"/>
              <a:buChar char="•"/>
            </a:pPr>
            <a:r>
              <a:rPr lang="en"/>
              <a:t>Khronos</a:t>
            </a:r>
            <a:endParaRPr/>
          </a:p>
          <a:p>
            <a:pPr marL="914400" lvl="1" indent="-342900" algn="l" rtl="0">
              <a:lnSpc>
                <a:spcPct val="150000"/>
              </a:lnSpc>
              <a:spcBef>
                <a:spcPts val="0"/>
              </a:spcBef>
              <a:spcAft>
                <a:spcPts val="0"/>
              </a:spcAft>
              <a:buSzPts val="1800"/>
              <a:buChar char="•"/>
            </a:pPr>
            <a:r>
              <a:rPr lang="en"/>
              <a:t>Game Engines (Unity, Unreal)</a:t>
            </a:r>
            <a:endParaRPr/>
          </a:p>
          <a:p>
            <a:pPr marL="0" lvl="0" indent="0" algn="l" rtl="0">
              <a:spcBef>
                <a:spcPts val="800"/>
              </a:spcBef>
              <a:spcAft>
                <a:spcPts val="500"/>
              </a:spcAft>
              <a:buNone/>
            </a:pPr>
            <a:endParaRPr/>
          </a:p>
        </p:txBody>
      </p:sp>
      <p:pic>
        <p:nvPicPr>
          <p:cNvPr id="292" name="Google Shape;292;p39" descr="screenshot.gif"/>
          <p:cNvPicPr preferRelativeResize="0"/>
          <p:nvPr/>
        </p:nvPicPr>
        <p:blipFill>
          <a:blip r:embed="rId3">
            <a:alphaModFix/>
          </a:blip>
          <a:stretch>
            <a:fillRect/>
          </a:stretch>
        </p:blipFill>
        <p:spPr>
          <a:xfrm>
            <a:off x="6742963" y="1239025"/>
            <a:ext cx="1238250" cy="1238250"/>
          </a:xfrm>
          <a:prstGeom prst="rect">
            <a:avLst/>
          </a:prstGeom>
          <a:noFill/>
          <a:ln>
            <a:noFill/>
          </a:ln>
        </p:spPr>
      </p:pic>
      <p:pic>
        <p:nvPicPr>
          <p:cNvPr id="293" name="Google Shape;293;p39" descr="screenshot_large.jpg"/>
          <p:cNvPicPr preferRelativeResize="0"/>
          <p:nvPr/>
        </p:nvPicPr>
        <p:blipFill>
          <a:blip r:embed="rId4">
            <a:alphaModFix/>
          </a:blip>
          <a:stretch>
            <a:fillRect/>
          </a:stretch>
        </p:blipFill>
        <p:spPr>
          <a:xfrm>
            <a:off x="6214666" y="3032625"/>
            <a:ext cx="2294834" cy="1238251"/>
          </a:xfrm>
          <a:prstGeom prst="rect">
            <a:avLst/>
          </a:prstGeom>
          <a:noFill/>
          <a:ln>
            <a:noFill/>
          </a:ln>
        </p:spPr>
      </p:pic>
      <p:pic>
        <p:nvPicPr>
          <p:cNvPr id="294" name="Google Shape;294;p39"/>
          <p:cNvPicPr preferRelativeResize="0"/>
          <p:nvPr/>
        </p:nvPicPr>
        <p:blipFill>
          <a:blip r:embed="rId5">
            <a:alphaModFix/>
          </a:blip>
          <a:stretch>
            <a:fillRect/>
          </a:stretch>
        </p:blipFill>
        <p:spPr>
          <a:xfrm>
            <a:off x="4464775" y="2362500"/>
            <a:ext cx="1053001" cy="1053001"/>
          </a:xfrm>
          <a:prstGeom prst="rect">
            <a:avLst/>
          </a:prstGeom>
          <a:noFill/>
          <a:ln>
            <a:noFill/>
          </a:ln>
        </p:spPr>
      </p:pic>
      <p:pic>
        <p:nvPicPr>
          <p:cNvPr id="295" name="Google Shape;295;p39"/>
          <p:cNvPicPr preferRelativeResize="0"/>
          <p:nvPr/>
        </p:nvPicPr>
        <p:blipFill>
          <a:blip r:embed="rId6">
            <a:alphaModFix/>
          </a:blip>
          <a:stretch>
            <a:fillRect/>
          </a:stretch>
        </p:blipFill>
        <p:spPr>
          <a:xfrm>
            <a:off x="3060750" y="2197125"/>
            <a:ext cx="999026" cy="1005749"/>
          </a:xfrm>
          <a:prstGeom prst="rect">
            <a:avLst/>
          </a:prstGeom>
          <a:noFill/>
          <a:ln>
            <a:noFill/>
          </a:ln>
        </p:spPr>
      </p:pic>
      <p:pic>
        <p:nvPicPr>
          <p:cNvPr id="296" name="Google Shape;296;p39"/>
          <p:cNvPicPr preferRelativeResize="0"/>
          <p:nvPr/>
        </p:nvPicPr>
        <p:blipFill>
          <a:blip r:embed="rId7">
            <a:alphaModFix/>
          </a:blip>
          <a:stretch>
            <a:fillRect/>
          </a:stretch>
        </p:blipFill>
        <p:spPr>
          <a:xfrm>
            <a:off x="594000" y="2403000"/>
            <a:ext cx="1714501" cy="1714501"/>
          </a:xfrm>
          <a:prstGeom prst="rect">
            <a:avLst/>
          </a:prstGeom>
          <a:noFill/>
          <a:ln>
            <a:noFill/>
          </a:ln>
        </p:spPr>
      </p:pic>
      <p:pic>
        <p:nvPicPr>
          <p:cNvPr id="297" name="Google Shape;297;p39"/>
          <p:cNvPicPr preferRelativeResize="0"/>
          <p:nvPr/>
        </p:nvPicPr>
        <p:blipFill>
          <a:blip r:embed="rId8">
            <a:alphaModFix/>
          </a:blip>
          <a:stretch>
            <a:fillRect/>
          </a:stretch>
        </p:blipFill>
        <p:spPr>
          <a:xfrm>
            <a:off x="2897775" y="3032625"/>
            <a:ext cx="2009476" cy="15020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1000"/>
                                        <p:tgtEl>
                                          <p:spTgt spid="296"/>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92"/>
                                        </p:tgtEl>
                                        <p:attrNameLst>
                                          <p:attrName>style.visibility</p:attrName>
                                        </p:attrNameLst>
                                      </p:cBhvr>
                                      <p:to>
                                        <p:strVal val="visible"/>
                                      </p:to>
                                    </p:set>
                                    <p:anim calcmode="lin" valueType="num">
                                      <p:cBhvr additive="base">
                                        <p:cTn id="12" dur="4000"/>
                                        <p:tgtEl>
                                          <p:spTgt spid="292"/>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93"/>
                                        </p:tgtEl>
                                        <p:attrNameLst>
                                          <p:attrName>style.visibility</p:attrName>
                                        </p:attrNameLst>
                                      </p:cBhvr>
                                      <p:to>
                                        <p:strVal val="visible"/>
                                      </p:to>
                                    </p:set>
                                    <p:anim calcmode="lin" valueType="num">
                                      <p:cBhvr additive="base">
                                        <p:cTn id="17" dur="1000"/>
                                        <p:tgtEl>
                                          <p:spTgt spid="29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4"/>
                                        </p:tgtEl>
                                        <p:attrNameLst>
                                          <p:attrName>style.visibility</p:attrName>
                                        </p:attrNameLst>
                                      </p:cBhvr>
                                      <p:to>
                                        <p:strVal val="visible"/>
                                      </p:to>
                                    </p:set>
                                    <p:animEffect transition="in" filter="fade">
                                      <p:cBhvr>
                                        <p:cTn id="22" dur="1000"/>
                                        <p:tgtEl>
                                          <p:spTgt spid="294"/>
                                        </p:tgtEl>
                                      </p:cBhvr>
                                    </p:animEffect>
                                  </p:childTnLst>
                                </p:cTn>
                              </p:par>
                              <p:par>
                                <p:cTn id="23" presetID="10" presetClass="entr" presetSubtype="0" fill="hold" nodeType="withEffect">
                                  <p:stCondLst>
                                    <p:cond delay="0"/>
                                  </p:stCondLst>
                                  <p:childTnLst>
                                    <p:set>
                                      <p:cBhvr>
                                        <p:cTn id="24" dur="1" fill="hold">
                                          <p:stCondLst>
                                            <p:cond delay="0"/>
                                          </p:stCondLst>
                                        </p:cTn>
                                        <p:tgtEl>
                                          <p:spTgt spid="295"/>
                                        </p:tgtEl>
                                        <p:attrNameLst>
                                          <p:attrName>style.visibility</p:attrName>
                                        </p:attrNameLst>
                                      </p:cBhvr>
                                      <p:to>
                                        <p:strVal val="visible"/>
                                      </p:to>
                                    </p:set>
                                    <p:animEffect transition="in" filter="fade">
                                      <p:cBhvr>
                                        <p:cTn id="25" dur="1000"/>
                                        <p:tgtEl>
                                          <p:spTgt spid="295"/>
                                        </p:tgtEl>
                                      </p:cBhvr>
                                    </p:animEffect>
                                  </p:childTnLst>
                                </p:cTn>
                              </p:par>
                              <p:par>
                                <p:cTn id="26" presetID="10" presetClass="entr" presetSubtype="0" fill="hold" nodeType="withEffect">
                                  <p:stCondLst>
                                    <p:cond delay="0"/>
                                  </p:stCondLst>
                                  <p:childTnLst>
                                    <p:set>
                                      <p:cBhvr>
                                        <p:cTn id="27" dur="1" fill="hold">
                                          <p:stCondLst>
                                            <p:cond delay="0"/>
                                          </p:stCondLst>
                                        </p:cTn>
                                        <p:tgtEl>
                                          <p:spTgt spid="297"/>
                                        </p:tgtEl>
                                        <p:attrNameLst>
                                          <p:attrName>style.visibility</p:attrName>
                                        </p:attrNameLst>
                                      </p:cBhvr>
                                      <p:to>
                                        <p:strVal val="visible"/>
                                      </p:to>
                                    </p:set>
                                    <p:animEffect transition="in" filter="fade">
                                      <p:cBhvr>
                                        <p:cTn id="28"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0"/>
          <p:cNvSpPr txBox="1">
            <a:spLocks noGrp="1"/>
          </p:cNvSpPr>
          <p:nvPr>
            <p:ph type="title"/>
          </p:nvPr>
        </p:nvSpPr>
        <p:spPr>
          <a:xfrm>
            <a:off x="311700" y="111000"/>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Future Work: OGC</a:t>
            </a:r>
            <a:endParaRPr/>
          </a:p>
        </p:txBody>
      </p:sp>
      <p:sp>
        <p:nvSpPr>
          <p:cNvPr id="303" name="Google Shape;303;p40"/>
          <p:cNvSpPr txBox="1">
            <a:spLocks noGrp="1"/>
          </p:cNvSpPr>
          <p:nvPr>
            <p:ph type="body" idx="1"/>
          </p:nvPr>
        </p:nvSpPr>
        <p:spPr>
          <a:xfrm>
            <a:off x="311700" y="1152475"/>
            <a:ext cx="6147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Data conversion </a:t>
            </a:r>
            <a:endParaRPr/>
          </a:p>
          <a:p>
            <a:pPr marL="457200" lvl="0" indent="-361950" algn="l" rtl="0">
              <a:spcBef>
                <a:spcPts val="0"/>
              </a:spcBef>
              <a:spcAft>
                <a:spcPts val="0"/>
              </a:spcAft>
              <a:buSzPts val="2100"/>
              <a:buChar char="•"/>
            </a:pPr>
            <a:r>
              <a:rPr lang="en"/>
              <a:t>GeoVolumes API</a:t>
            </a:r>
            <a:endParaRPr/>
          </a:p>
          <a:p>
            <a:pPr marL="457200" lvl="0" indent="-361950" algn="l" rtl="0">
              <a:spcBef>
                <a:spcPts val="0"/>
              </a:spcBef>
              <a:spcAft>
                <a:spcPts val="0"/>
              </a:spcAft>
              <a:buSzPts val="2100"/>
              <a:buChar char="•"/>
            </a:pPr>
            <a:r>
              <a:rPr lang="en"/>
              <a:t>Features</a:t>
            </a:r>
            <a:endParaRPr/>
          </a:p>
          <a:p>
            <a:pPr marL="457200" lvl="0" indent="-361950" algn="l" rtl="0">
              <a:lnSpc>
                <a:spcPct val="150000"/>
              </a:lnSpc>
              <a:spcBef>
                <a:spcPts val="0"/>
              </a:spcBef>
              <a:spcAft>
                <a:spcPts val="0"/>
              </a:spcAft>
              <a:buSzPts val="2100"/>
              <a:buChar char="•"/>
            </a:pPr>
            <a:r>
              <a:rPr lang="en"/>
              <a:t>Infrastructure</a:t>
            </a:r>
            <a:endParaRPr strike="sngStrike"/>
          </a:p>
        </p:txBody>
      </p:sp>
      <p:grpSp>
        <p:nvGrpSpPr>
          <p:cNvPr id="304" name="Google Shape;304;p40"/>
          <p:cNvGrpSpPr/>
          <p:nvPr/>
        </p:nvGrpSpPr>
        <p:grpSpPr>
          <a:xfrm>
            <a:off x="3540900" y="953200"/>
            <a:ext cx="2918400" cy="2403000"/>
            <a:chOff x="6038800" y="949875"/>
            <a:chExt cx="2918400" cy="2403000"/>
          </a:xfrm>
        </p:grpSpPr>
        <p:sp>
          <p:nvSpPr>
            <p:cNvPr id="305" name="Google Shape;305;p40"/>
            <p:cNvSpPr/>
            <p:nvPr/>
          </p:nvSpPr>
          <p:spPr>
            <a:xfrm>
              <a:off x="6170800" y="1259475"/>
              <a:ext cx="2093400" cy="2093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40"/>
            <p:cNvGrpSpPr/>
            <p:nvPr/>
          </p:nvGrpSpPr>
          <p:grpSpPr>
            <a:xfrm>
              <a:off x="6038800" y="949875"/>
              <a:ext cx="2918400" cy="2185875"/>
              <a:chOff x="5869950" y="1069500"/>
              <a:chExt cx="2918400" cy="2185875"/>
            </a:xfrm>
          </p:grpSpPr>
          <p:grpSp>
            <p:nvGrpSpPr>
              <p:cNvPr id="307" name="Google Shape;307;p40"/>
              <p:cNvGrpSpPr/>
              <p:nvPr/>
            </p:nvGrpSpPr>
            <p:grpSpPr>
              <a:xfrm>
                <a:off x="6682450" y="2131875"/>
                <a:ext cx="1070100" cy="450300"/>
                <a:chOff x="6682450" y="2131875"/>
                <a:chExt cx="1070100" cy="450300"/>
              </a:xfrm>
            </p:grpSpPr>
            <p:sp>
              <p:nvSpPr>
                <p:cNvPr id="308" name="Google Shape;308;p40"/>
                <p:cNvSpPr/>
                <p:nvPr/>
              </p:nvSpPr>
              <p:spPr>
                <a:xfrm>
                  <a:off x="6682450" y="2131875"/>
                  <a:ext cx="1070100" cy="450300"/>
                </a:xfrm>
                <a:prstGeom prst="ellipse">
                  <a:avLst/>
                </a:prstGeom>
                <a:solidFill>
                  <a:srgbClr val="D9D9D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0"/>
                <p:cNvSpPr txBox="1"/>
                <p:nvPr/>
              </p:nvSpPr>
              <p:spPr>
                <a:xfrm>
                  <a:off x="6682450" y="2131975"/>
                  <a:ext cx="1070100" cy="29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Converter</a:t>
                  </a:r>
                  <a:endParaRPr b="1"/>
                </a:p>
              </p:txBody>
            </p:sp>
          </p:grpSp>
          <p:grpSp>
            <p:nvGrpSpPr>
              <p:cNvPr id="310" name="Google Shape;310;p40"/>
              <p:cNvGrpSpPr/>
              <p:nvPr/>
            </p:nvGrpSpPr>
            <p:grpSpPr>
              <a:xfrm>
                <a:off x="6682450" y="1069500"/>
                <a:ext cx="659400" cy="1062475"/>
                <a:chOff x="6682450" y="1069500"/>
                <a:chExt cx="659400" cy="1062475"/>
              </a:xfrm>
            </p:grpSpPr>
            <p:sp>
              <p:nvSpPr>
                <p:cNvPr id="311" name="Google Shape;311;p40"/>
                <p:cNvSpPr txBox="1"/>
                <p:nvPr/>
              </p:nvSpPr>
              <p:spPr>
                <a:xfrm>
                  <a:off x="6682450" y="1069500"/>
                  <a:ext cx="659400" cy="4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CDB</a:t>
                  </a:r>
                  <a:endParaRPr/>
                </a:p>
              </p:txBody>
            </p:sp>
            <p:cxnSp>
              <p:nvCxnSpPr>
                <p:cNvPr id="312" name="Google Shape;312;p40"/>
                <p:cNvCxnSpPr>
                  <a:endCxn id="309" idx="0"/>
                </p:cNvCxnSpPr>
                <p:nvPr/>
              </p:nvCxnSpPr>
              <p:spPr>
                <a:xfrm>
                  <a:off x="7071400" y="1386175"/>
                  <a:ext cx="146100" cy="745800"/>
                </a:xfrm>
                <a:prstGeom prst="straightConnector1">
                  <a:avLst/>
                </a:prstGeom>
                <a:noFill/>
                <a:ln w="9525" cap="flat" cmpd="sng">
                  <a:solidFill>
                    <a:schemeClr val="dk2"/>
                  </a:solidFill>
                  <a:prstDash val="solid"/>
                  <a:round/>
                  <a:headEnd type="stealth" w="med" len="med"/>
                  <a:tailEnd type="stealth" w="med" len="med"/>
                </a:ln>
              </p:spPr>
            </p:cxnSp>
          </p:grpSp>
          <p:grpSp>
            <p:nvGrpSpPr>
              <p:cNvPr id="313" name="Google Shape;313;p40"/>
              <p:cNvGrpSpPr/>
              <p:nvPr/>
            </p:nvGrpSpPr>
            <p:grpSpPr>
              <a:xfrm>
                <a:off x="5869950" y="1862175"/>
                <a:ext cx="812500" cy="450300"/>
                <a:chOff x="5869950" y="1862175"/>
                <a:chExt cx="812500" cy="450300"/>
              </a:xfrm>
            </p:grpSpPr>
            <p:sp>
              <p:nvSpPr>
                <p:cNvPr id="314" name="Google Shape;314;p40"/>
                <p:cNvSpPr txBox="1"/>
                <p:nvPr/>
              </p:nvSpPr>
              <p:spPr>
                <a:xfrm>
                  <a:off x="5869950" y="1862175"/>
                  <a:ext cx="554100" cy="4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glTF</a:t>
                  </a:r>
                  <a:endParaRPr/>
                </a:p>
              </p:txBody>
            </p:sp>
            <p:cxnSp>
              <p:nvCxnSpPr>
                <p:cNvPr id="315" name="Google Shape;315;p40"/>
                <p:cNvCxnSpPr>
                  <a:endCxn id="309" idx="1"/>
                </p:cNvCxnSpPr>
                <p:nvPr/>
              </p:nvCxnSpPr>
              <p:spPr>
                <a:xfrm>
                  <a:off x="6311650" y="2188225"/>
                  <a:ext cx="370800" cy="91500"/>
                </a:xfrm>
                <a:prstGeom prst="straightConnector1">
                  <a:avLst/>
                </a:prstGeom>
                <a:noFill/>
                <a:ln w="9525" cap="flat" cmpd="sng">
                  <a:solidFill>
                    <a:schemeClr val="dk2"/>
                  </a:solidFill>
                  <a:prstDash val="solid"/>
                  <a:round/>
                  <a:headEnd type="stealth" w="med" len="med"/>
                  <a:tailEnd type="stealth" w="med" len="med"/>
                </a:ln>
              </p:spPr>
            </p:cxnSp>
          </p:grpSp>
          <p:grpSp>
            <p:nvGrpSpPr>
              <p:cNvPr id="316" name="Google Shape;316;p40"/>
              <p:cNvGrpSpPr/>
              <p:nvPr/>
            </p:nvGrpSpPr>
            <p:grpSpPr>
              <a:xfrm>
                <a:off x="7465325" y="1580725"/>
                <a:ext cx="1323025" cy="544125"/>
                <a:chOff x="7465325" y="1580725"/>
                <a:chExt cx="1323025" cy="544125"/>
              </a:xfrm>
            </p:grpSpPr>
            <p:sp>
              <p:nvSpPr>
                <p:cNvPr id="317" name="Google Shape;317;p40"/>
                <p:cNvSpPr txBox="1"/>
                <p:nvPr/>
              </p:nvSpPr>
              <p:spPr>
                <a:xfrm>
                  <a:off x="7638450" y="1580725"/>
                  <a:ext cx="1149900" cy="4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OpenFlight</a:t>
                  </a:r>
                  <a:endParaRPr/>
                </a:p>
              </p:txBody>
            </p:sp>
            <p:cxnSp>
              <p:nvCxnSpPr>
                <p:cNvPr id="318" name="Google Shape;318;p40"/>
                <p:cNvCxnSpPr/>
                <p:nvPr/>
              </p:nvCxnSpPr>
              <p:spPr>
                <a:xfrm flipH="1">
                  <a:off x="7465325" y="1871650"/>
                  <a:ext cx="302700" cy="253200"/>
                </a:xfrm>
                <a:prstGeom prst="straightConnector1">
                  <a:avLst/>
                </a:prstGeom>
                <a:noFill/>
                <a:ln w="9525" cap="flat" cmpd="sng">
                  <a:solidFill>
                    <a:schemeClr val="dk2"/>
                  </a:solidFill>
                  <a:prstDash val="solid"/>
                  <a:round/>
                  <a:headEnd type="stealth" w="med" len="med"/>
                  <a:tailEnd type="stealth" w="med" len="med"/>
                </a:ln>
              </p:spPr>
            </p:cxnSp>
          </p:grpSp>
          <p:grpSp>
            <p:nvGrpSpPr>
              <p:cNvPr id="319" name="Google Shape;319;p40"/>
              <p:cNvGrpSpPr/>
              <p:nvPr/>
            </p:nvGrpSpPr>
            <p:grpSpPr>
              <a:xfrm>
                <a:off x="7423250" y="2582300"/>
                <a:ext cx="1167200" cy="673075"/>
                <a:chOff x="7423250" y="2582300"/>
                <a:chExt cx="1167200" cy="673075"/>
              </a:xfrm>
            </p:grpSpPr>
            <p:sp>
              <p:nvSpPr>
                <p:cNvPr id="320" name="Google Shape;320;p40"/>
                <p:cNvSpPr txBox="1"/>
                <p:nvPr/>
              </p:nvSpPr>
              <p:spPr>
                <a:xfrm>
                  <a:off x="7752550" y="2805075"/>
                  <a:ext cx="837900" cy="45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3D Tiles</a:t>
                  </a:r>
                  <a:endParaRPr/>
                </a:p>
              </p:txBody>
            </p:sp>
            <p:cxnSp>
              <p:nvCxnSpPr>
                <p:cNvPr id="321" name="Google Shape;321;p40"/>
                <p:cNvCxnSpPr/>
                <p:nvPr/>
              </p:nvCxnSpPr>
              <p:spPr>
                <a:xfrm>
                  <a:off x="7423250" y="2582300"/>
                  <a:ext cx="422100" cy="330600"/>
                </a:xfrm>
                <a:prstGeom prst="straightConnector1">
                  <a:avLst/>
                </a:prstGeom>
                <a:noFill/>
                <a:ln w="9525" cap="flat" cmpd="sng">
                  <a:solidFill>
                    <a:schemeClr val="dk2"/>
                  </a:solidFill>
                  <a:prstDash val="solid"/>
                  <a:round/>
                  <a:headEnd type="stealth" w="med" len="med"/>
                  <a:tailEnd type="stealth" w="med" len="med"/>
                </a:ln>
              </p:spPr>
            </p:cxnSp>
          </p:grpSp>
        </p:grpSp>
      </p:grpSp>
      <p:pic>
        <p:nvPicPr>
          <p:cNvPr id="322" name="Google Shape;322;p40"/>
          <p:cNvPicPr preferRelativeResize="0"/>
          <p:nvPr/>
        </p:nvPicPr>
        <p:blipFill>
          <a:blip r:embed="rId3">
            <a:alphaModFix/>
          </a:blip>
          <a:stretch>
            <a:fillRect/>
          </a:stretch>
        </p:blipFill>
        <p:spPr>
          <a:xfrm>
            <a:off x="6677475" y="1208775"/>
            <a:ext cx="2320224" cy="1603849"/>
          </a:xfrm>
          <a:prstGeom prst="rect">
            <a:avLst/>
          </a:prstGeom>
          <a:noFill/>
          <a:ln>
            <a:noFill/>
          </a:ln>
        </p:spPr>
      </p:pic>
      <p:pic>
        <p:nvPicPr>
          <p:cNvPr id="323" name="Google Shape;323;p40"/>
          <p:cNvPicPr preferRelativeResize="0"/>
          <p:nvPr/>
        </p:nvPicPr>
        <p:blipFill>
          <a:blip r:embed="rId4">
            <a:alphaModFix/>
          </a:blip>
          <a:stretch>
            <a:fillRect/>
          </a:stretch>
        </p:blipFill>
        <p:spPr>
          <a:xfrm>
            <a:off x="5977225" y="3228125"/>
            <a:ext cx="1397050" cy="1397050"/>
          </a:xfrm>
          <a:prstGeom prst="rect">
            <a:avLst/>
          </a:prstGeom>
          <a:noFill/>
          <a:ln>
            <a:noFill/>
          </a:ln>
        </p:spPr>
      </p:pic>
      <p:grpSp>
        <p:nvGrpSpPr>
          <p:cNvPr id="324" name="Google Shape;324;p40"/>
          <p:cNvGrpSpPr/>
          <p:nvPr/>
        </p:nvGrpSpPr>
        <p:grpSpPr>
          <a:xfrm>
            <a:off x="1582746" y="2812625"/>
            <a:ext cx="2438679" cy="1812550"/>
            <a:chOff x="583571" y="2756325"/>
            <a:chExt cx="2438679" cy="1812550"/>
          </a:xfrm>
        </p:grpSpPr>
        <p:pic>
          <p:nvPicPr>
            <p:cNvPr id="325" name="Google Shape;325;p40"/>
            <p:cNvPicPr preferRelativeResize="0"/>
            <p:nvPr/>
          </p:nvPicPr>
          <p:blipFill>
            <a:blip r:embed="rId5">
              <a:alphaModFix/>
            </a:blip>
            <a:stretch>
              <a:fillRect/>
            </a:stretch>
          </p:blipFill>
          <p:spPr>
            <a:xfrm>
              <a:off x="583571" y="2756325"/>
              <a:ext cx="2438675" cy="892350"/>
            </a:xfrm>
            <a:prstGeom prst="rect">
              <a:avLst/>
            </a:prstGeom>
            <a:noFill/>
            <a:ln>
              <a:noFill/>
            </a:ln>
          </p:spPr>
        </p:pic>
        <p:pic>
          <p:nvPicPr>
            <p:cNvPr id="326" name="Google Shape;326;p40"/>
            <p:cNvPicPr preferRelativeResize="0"/>
            <p:nvPr/>
          </p:nvPicPr>
          <p:blipFill>
            <a:blip r:embed="rId6">
              <a:alphaModFix/>
            </a:blip>
            <a:stretch>
              <a:fillRect/>
            </a:stretch>
          </p:blipFill>
          <p:spPr>
            <a:xfrm>
              <a:off x="583575" y="3690952"/>
              <a:ext cx="2438675" cy="877923"/>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1000"/>
                                        <p:tgtEl>
                                          <p:spTgt spid="3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fade">
                                      <p:cBhvr>
                                        <p:cTn id="12" dur="1000"/>
                                        <p:tgtEl>
                                          <p:spTgt spid="3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4"/>
                                        </p:tgtEl>
                                        <p:attrNameLst>
                                          <p:attrName>style.visibility</p:attrName>
                                        </p:attrNameLst>
                                      </p:cBhvr>
                                      <p:to>
                                        <p:strVal val="visible"/>
                                      </p:to>
                                    </p:set>
                                    <p:animEffect transition="in" filter="fade">
                                      <p:cBhvr>
                                        <p:cTn id="17" dur="1000"/>
                                        <p:tgtEl>
                                          <p:spTgt spid="3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3"/>
                                        </p:tgtEl>
                                        <p:attrNameLst>
                                          <p:attrName>style.visibility</p:attrName>
                                        </p:attrNameLst>
                                      </p:cBhvr>
                                      <p:to>
                                        <p:strVal val="visible"/>
                                      </p:to>
                                    </p:set>
                                    <p:animEffect transition="in" filter="fade">
                                      <p:cBhvr>
                                        <p:cTn id="22"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1"/>
          <p:cNvSpPr txBox="1">
            <a:spLocks noGrp="1"/>
          </p:cNvSpPr>
          <p:nvPr>
            <p:ph type="title"/>
          </p:nvPr>
        </p:nvSpPr>
        <p:spPr>
          <a:xfrm>
            <a:off x="311700" y="2150850"/>
            <a:ext cx="8520600" cy="841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solidFill>
                  <a:srgbClr val="000000"/>
                </a:solidFill>
              </a:rPr>
              <a:t>Q&amp;A</a:t>
            </a:r>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2"/>
          <p:cNvSpPr txBox="1">
            <a:spLocks noGrp="1"/>
          </p:cNvSpPr>
          <p:nvPr>
            <p:ph type="title"/>
          </p:nvPr>
        </p:nvSpPr>
        <p:spPr>
          <a:xfrm>
            <a:off x="311700" y="83150"/>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References</a:t>
            </a:r>
            <a:endParaRPr/>
          </a:p>
        </p:txBody>
      </p:sp>
      <p:sp>
        <p:nvSpPr>
          <p:cNvPr id="337" name="Google Shape;337;p42"/>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17500" algn="l" rtl="0">
              <a:lnSpc>
                <a:spcPct val="100000"/>
              </a:lnSpc>
              <a:spcBef>
                <a:spcPts val="800"/>
              </a:spcBef>
              <a:spcAft>
                <a:spcPts val="0"/>
              </a:spcAft>
              <a:buSzPts val="1400"/>
              <a:buAutoNum type="arabicPeriod"/>
            </a:pPr>
            <a:r>
              <a:rPr lang="en" sz="1400"/>
              <a:t>Khronos and glTF trademark owned by The Khronos Group</a:t>
            </a:r>
            <a:endParaRPr sz="1400"/>
          </a:p>
          <a:p>
            <a:pPr marL="457200" lvl="0" indent="-317500" algn="l" rtl="0">
              <a:lnSpc>
                <a:spcPct val="100000"/>
              </a:lnSpc>
              <a:spcBef>
                <a:spcPts val="0"/>
              </a:spcBef>
              <a:spcAft>
                <a:spcPts val="0"/>
              </a:spcAft>
              <a:buSzPts val="1400"/>
              <a:buAutoNum type="arabicPeriod"/>
            </a:pPr>
            <a:r>
              <a:rPr lang="en" sz="1400"/>
              <a:t>Images of San Diego and New York City taken from Sprint Engineering Report contributed by Sprint participants under contract to OGC.</a:t>
            </a:r>
            <a:endParaRPr sz="1400"/>
          </a:p>
          <a:p>
            <a:pPr marL="457200" lvl="0" indent="-317500" algn="l" rtl="0">
              <a:lnSpc>
                <a:spcPct val="100000"/>
              </a:lnSpc>
              <a:spcBef>
                <a:spcPts val="0"/>
              </a:spcBef>
              <a:spcAft>
                <a:spcPts val="0"/>
              </a:spcAft>
              <a:buSzPts val="1400"/>
              <a:buAutoNum type="arabicPeriod"/>
            </a:pPr>
            <a:r>
              <a:rPr lang="en" sz="1400"/>
              <a:t>HTTP Request Methods documentation: </a:t>
            </a:r>
            <a:r>
              <a:rPr lang="en" sz="1400" u="sng">
                <a:solidFill>
                  <a:schemeClr val="hlink"/>
                </a:solidFill>
                <a:hlinkClick r:id="rId3"/>
              </a:rPr>
              <a:t>https://developer.mozilla.org/en-US/docs/Web/HTTP/Methods</a:t>
            </a:r>
            <a:endParaRPr sz="1400">
              <a:solidFill>
                <a:schemeClr val="dk1"/>
              </a:solidFill>
            </a:endParaRPr>
          </a:p>
          <a:p>
            <a:pPr marL="457200" lvl="0" indent="-317500" algn="l" rtl="0">
              <a:lnSpc>
                <a:spcPct val="100000"/>
              </a:lnSpc>
              <a:spcBef>
                <a:spcPts val="0"/>
              </a:spcBef>
              <a:spcAft>
                <a:spcPts val="0"/>
              </a:spcAft>
              <a:buSzPts val="1400"/>
              <a:buAutoNum type="arabicPeriod"/>
            </a:pPr>
            <a:r>
              <a:rPr lang="en" sz="1400">
                <a:solidFill>
                  <a:schemeClr val="dk1"/>
                </a:solidFill>
              </a:rPr>
              <a:t>Toy car: </a:t>
            </a:r>
            <a:r>
              <a:rPr lang="en" sz="1400" u="sng">
                <a:solidFill>
                  <a:schemeClr val="hlink"/>
                </a:solidFill>
                <a:hlinkClick r:id="rId4"/>
              </a:rPr>
              <a:t>https://github.com/KhronosGroup/glTF-Sample-Models/tree/master/2.0/ToyCar</a:t>
            </a:r>
            <a:r>
              <a:rPr lang="en" sz="1400">
                <a:solidFill>
                  <a:schemeClr val="dk1"/>
                </a:solidFill>
              </a:rPr>
              <a:t> </a:t>
            </a:r>
            <a:endParaRPr sz="1400">
              <a:solidFill>
                <a:schemeClr val="dk1"/>
              </a:solidFill>
            </a:endParaRPr>
          </a:p>
          <a:p>
            <a:pPr marL="457200" lvl="0" indent="-317500" algn="l" rtl="0">
              <a:lnSpc>
                <a:spcPct val="100000"/>
              </a:lnSpc>
              <a:spcBef>
                <a:spcPts val="0"/>
              </a:spcBef>
              <a:spcAft>
                <a:spcPts val="0"/>
              </a:spcAft>
              <a:buSzPts val="1400"/>
              <a:buAutoNum type="arabicPeriod"/>
            </a:pPr>
            <a:r>
              <a:rPr lang="en" sz="1400">
                <a:solidFill>
                  <a:schemeClr val="dk1"/>
                </a:solidFill>
              </a:rPr>
              <a:t>Cesium walking man: </a:t>
            </a:r>
            <a:r>
              <a:rPr lang="en" sz="1400" u="sng">
                <a:solidFill>
                  <a:schemeClr val="hlink"/>
                </a:solidFill>
                <a:hlinkClick r:id="rId5"/>
              </a:rPr>
              <a:t>https://github.com/KhronosGroup/glTF-Sample-Models/tree/master/2.0/CesiumMan</a:t>
            </a:r>
            <a:endParaRPr sz="1400">
              <a:solidFill>
                <a:schemeClr val="dk1"/>
              </a:solidFill>
            </a:endParaRPr>
          </a:p>
          <a:p>
            <a:pPr marL="457200" lvl="0" indent="-317500" algn="l" rtl="0">
              <a:lnSpc>
                <a:spcPct val="100000"/>
              </a:lnSpc>
              <a:spcBef>
                <a:spcPts val="0"/>
              </a:spcBef>
              <a:spcAft>
                <a:spcPts val="0"/>
              </a:spcAft>
              <a:buSzPts val="1400"/>
              <a:buAutoNum type="arabicPeriod"/>
            </a:pPr>
            <a:r>
              <a:rPr lang="en" sz="1400">
                <a:solidFill>
                  <a:schemeClr val="dk1"/>
                </a:solidFill>
              </a:rPr>
              <a:t>Geoposition models: </a:t>
            </a:r>
            <a:r>
              <a:rPr lang="en" sz="1400" u="sng">
                <a:solidFill>
                  <a:schemeClr val="hlink"/>
                </a:solidFill>
                <a:hlinkClick r:id="rId6"/>
              </a:rPr>
              <a:t>https://www.pngegg.com/en/png-zbhrh</a:t>
            </a:r>
            <a:endParaRPr sz="1400">
              <a:solidFill>
                <a:schemeClr val="dk1"/>
              </a:solidFill>
            </a:endParaRPr>
          </a:p>
          <a:p>
            <a:pPr marL="457200" lvl="0" indent="-317500" algn="l" rtl="0">
              <a:lnSpc>
                <a:spcPct val="100000"/>
              </a:lnSpc>
              <a:spcBef>
                <a:spcPts val="0"/>
              </a:spcBef>
              <a:spcAft>
                <a:spcPts val="0"/>
              </a:spcAft>
              <a:buSzPts val="1400"/>
              <a:buAutoNum type="arabicPeriod"/>
            </a:pPr>
            <a:r>
              <a:rPr lang="en" sz="1400">
                <a:solidFill>
                  <a:schemeClr val="dk1"/>
                </a:solidFill>
              </a:rPr>
              <a:t>Unity: </a:t>
            </a:r>
            <a:r>
              <a:rPr lang="en" sz="1400" u="sng">
                <a:solidFill>
                  <a:schemeClr val="hlink"/>
                </a:solidFill>
                <a:hlinkClick r:id="rId7"/>
              </a:rPr>
              <a:t>https://unity.com/</a:t>
            </a:r>
            <a:endParaRPr sz="1400">
              <a:solidFill>
                <a:schemeClr val="dk1"/>
              </a:solidFill>
            </a:endParaRPr>
          </a:p>
          <a:p>
            <a:pPr marL="457200" lvl="0" indent="-317500" algn="l" rtl="0">
              <a:lnSpc>
                <a:spcPct val="100000"/>
              </a:lnSpc>
              <a:spcBef>
                <a:spcPts val="0"/>
              </a:spcBef>
              <a:spcAft>
                <a:spcPts val="0"/>
              </a:spcAft>
              <a:buSzPts val="1400"/>
              <a:buAutoNum type="arabicPeriod"/>
            </a:pPr>
            <a:r>
              <a:rPr lang="en" sz="1400">
                <a:solidFill>
                  <a:schemeClr val="dk1"/>
                </a:solidFill>
              </a:rPr>
              <a:t>Unreal: </a:t>
            </a:r>
            <a:r>
              <a:rPr lang="en" sz="1400" u="sng">
                <a:solidFill>
                  <a:schemeClr val="hlink"/>
                </a:solidFill>
                <a:hlinkClick r:id="rId8"/>
              </a:rPr>
              <a:t>https://www.unrealengine.com/</a:t>
            </a:r>
            <a:endParaRPr sz="1400">
              <a:solidFill>
                <a:schemeClr val="dk1"/>
              </a:solidFill>
            </a:endParaRPr>
          </a:p>
          <a:p>
            <a:pPr marL="457200" lvl="0" indent="-317500" algn="l" rtl="0">
              <a:lnSpc>
                <a:spcPct val="100000"/>
              </a:lnSpc>
              <a:spcBef>
                <a:spcPts val="0"/>
              </a:spcBef>
              <a:spcAft>
                <a:spcPts val="0"/>
              </a:spcAft>
              <a:buSzPts val="1400"/>
              <a:buAutoNum type="arabicPeriod"/>
            </a:pPr>
            <a:r>
              <a:rPr lang="en" sz="1400">
                <a:solidFill>
                  <a:schemeClr val="dk1"/>
                </a:solidFill>
              </a:rPr>
              <a:t>Use VR: </a:t>
            </a:r>
            <a:r>
              <a:rPr lang="en" sz="1400" u="sng">
                <a:solidFill>
                  <a:schemeClr val="hlink"/>
                </a:solidFill>
                <a:hlinkClick r:id="rId9"/>
              </a:rPr>
              <a:t>https://commons.wikimedia.org/wiki/File:VRHeadset.png</a:t>
            </a:r>
            <a:endParaRPr sz="1400">
              <a:solidFill>
                <a:schemeClr val="dk1"/>
              </a:solidFill>
            </a:endParaRPr>
          </a:p>
          <a:p>
            <a:pPr marL="457200" lvl="0" indent="-317500" algn="l" rtl="0">
              <a:lnSpc>
                <a:spcPct val="100000"/>
              </a:lnSpc>
              <a:spcBef>
                <a:spcPts val="0"/>
              </a:spcBef>
              <a:spcAft>
                <a:spcPts val="0"/>
              </a:spcAft>
              <a:buSzPts val="1400"/>
              <a:buAutoNum type="arabicPeriod"/>
            </a:pPr>
            <a:r>
              <a:rPr lang="en" sz="1400"/>
              <a:t>HTML5 shield: </a:t>
            </a:r>
            <a:r>
              <a:rPr lang="en" sz="1400" u="sng">
                <a:solidFill>
                  <a:schemeClr val="hlink"/>
                </a:solidFill>
                <a:hlinkClick r:id="rId10"/>
              </a:rPr>
              <a:t>https://www.w3.org/html/logo/</a:t>
            </a:r>
            <a:r>
              <a:rPr lang="en" sz="1400"/>
              <a:t>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3"/>
          <p:cNvSpPr/>
          <p:nvPr/>
        </p:nvSpPr>
        <p:spPr>
          <a:xfrm>
            <a:off x="0" y="4664145"/>
            <a:ext cx="9144000" cy="196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800">
                <a:solidFill>
                  <a:srgbClr val="002060"/>
                </a:solidFill>
                <a:latin typeface="Lato"/>
                <a:ea typeface="Lato"/>
                <a:cs typeface="Lato"/>
                <a:sym typeface="Lato"/>
              </a:rPr>
              <a:t>Contact </a:t>
            </a:r>
            <a:r>
              <a:rPr lang="en" sz="800" u="sng">
                <a:solidFill>
                  <a:srgbClr val="002060"/>
                </a:solidFill>
                <a:latin typeface="Lato"/>
                <a:ea typeface="Lato"/>
                <a:cs typeface="Lato"/>
                <a:sym typeface="Lato"/>
                <a:hlinkClick r:id="rId3">
                  <a:extLst>
                    <a:ext uri="{A12FA001-AC4F-418D-AE19-62706E023703}">
                      <ahyp:hlinkClr xmlns:ahyp="http://schemas.microsoft.com/office/drawing/2018/hyperlinkcolor" val="tx"/>
                    </a:ext>
                  </a:extLst>
                </a:hlinkClick>
              </a:rPr>
              <a:t>info@ogc.org</a:t>
            </a:r>
            <a:r>
              <a:rPr lang="en" sz="800">
                <a:solidFill>
                  <a:srgbClr val="002060"/>
                </a:solidFill>
                <a:latin typeface="Lato"/>
                <a:ea typeface="Lato"/>
                <a:cs typeface="Lato"/>
                <a:sym typeface="Lato"/>
              </a:rPr>
              <a:t> to schedule a meeting for an in-depth discussion with OGC staff and join our community today!</a:t>
            </a:r>
            <a:endParaRPr sz="1100"/>
          </a:p>
        </p:txBody>
      </p:sp>
      <p:sp>
        <p:nvSpPr>
          <p:cNvPr id="344" name="Google Shape;344;p43"/>
          <p:cNvSpPr/>
          <p:nvPr/>
        </p:nvSpPr>
        <p:spPr>
          <a:xfrm>
            <a:off x="4797117" y="2301677"/>
            <a:ext cx="17769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rgbClr val="002060"/>
                </a:solidFill>
                <a:latin typeface="Arial"/>
                <a:ea typeface="Arial"/>
                <a:cs typeface="Arial"/>
                <a:sym typeface="Arial"/>
              </a:rPr>
              <a:t>Innovation</a:t>
            </a:r>
            <a:endParaRPr sz="1400" b="1">
              <a:solidFill>
                <a:srgbClr val="002060"/>
              </a:solidFill>
              <a:latin typeface="Arial"/>
              <a:ea typeface="Arial"/>
              <a:cs typeface="Arial"/>
              <a:sym typeface="Arial"/>
            </a:endParaRPr>
          </a:p>
        </p:txBody>
      </p:sp>
      <p:sp>
        <p:nvSpPr>
          <p:cNvPr id="345" name="Google Shape;345;p43"/>
          <p:cNvSpPr/>
          <p:nvPr/>
        </p:nvSpPr>
        <p:spPr>
          <a:xfrm>
            <a:off x="4794859" y="3106389"/>
            <a:ext cx="21720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rgbClr val="002060"/>
                </a:solidFill>
                <a:latin typeface="Arial"/>
                <a:ea typeface="Arial"/>
                <a:cs typeface="Arial"/>
                <a:sym typeface="Arial"/>
              </a:rPr>
              <a:t>Standards</a:t>
            </a:r>
            <a:endParaRPr sz="1400" b="1">
              <a:solidFill>
                <a:srgbClr val="002060"/>
              </a:solidFill>
              <a:latin typeface="Arial"/>
              <a:ea typeface="Arial"/>
              <a:cs typeface="Arial"/>
              <a:sym typeface="Arial"/>
            </a:endParaRPr>
          </a:p>
        </p:txBody>
      </p:sp>
      <p:sp>
        <p:nvSpPr>
          <p:cNvPr id="346" name="Google Shape;346;p43"/>
          <p:cNvSpPr txBox="1"/>
          <p:nvPr/>
        </p:nvSpPr>
        <p:spPr>
          <a:xfrm>
            <a:off x="4808000" y="3334990"/>
            <a:ext cx="2497500" cy="81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2060"/>
                </a:solidFill>
                <a:latin typeface="Arial"/>
                <a:ea typeface="Arial"/>
                <a:cs typeface="Arial"/>
                <a:sym typeface="Arial"/>
              </a:rPr>
              <a:t>65+ Adopted Standards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300+ products with 1000+ certified implementations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1,700,000+ Operational Data Sets </a:t>
            </a:r>
            <a:br>
              <a:rPr lang="en" sz="1000">
                <a:solidFill>
                  <a:srgbClr val="002060"/>
                </a:solidFill>
                <a:latin typeface="Arial"/>
                <a:ea typeface="Arial"/>
                <a:cs typeface="Arial"/>
                <a:sym typeface="Arial"/>
              </a:rPr>
            </a:br>
            <a:r>
              <a:rPr lang="en" sz="1000">
                <a:solidFill>
                  <a:srgbClr val="002060"/>
                </a:solidFill>
                <a:latin typeface="Arial"/>
                <a:ea typeface="Arial"/>
                <a:cs typeface="Arial"/>
                <a:sym typeface="Arial"/>
              </a:rPr>
              <a:t>Using OGC Standards</a:t>
            </a:r>
            <a:endParaRPr sz="1100"/>
          </a:p>
        </p:txBody>
      </p:sp>
      <p:sp>
        <p:nvSpPr>
          <p:cNvPr id="347" name="Google Shape;347;p43"/>
          <p:cNvSpPr/>
          <p:nvPr/>
        </p:nvSpPr>
        <p:spPr>
          <a:xfrm>
            <a:off x="4779239" y="2546377"/>
            <a:ext cx="2452200" cy="519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2060"/>
                </a:solidFill>
                <a:latin typeface="Arial"/>
                <a:ea typeface="Arial"/>
                <a:cs typeface="Arial"/>
                <a:sym typeface="Arial"/>
              </a:rPr>
              <a:t>120+ Innovation Initiatives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380+ Technical reports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Quarterly Tech Trends monitoring</a:t>
            </a:r>
            <a:endParaRPr sz="1100"/>
          </a:p>
        </p:txBody>
      </p:sp>
      <p:sp>
        <p:nvSpPr>
          <p:cNvPr id="348" name="Google Shape;348;p43"/>
          <p:cNvSpPr/>
          <p:nvPr/>
        </p:nvSpPr>
        <p:spPr>
          <a:xfrm>
            <a:off x="4779239" y="887385"/>
            <a:ext cx="1999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rgbClr val="002060"/>
                </a:solidFill>
                <a:latin typeface="Arial"/>
                <a:ea typeface="Arial"/>
                <a:cs typeface="Arial"/>
                <a:sym typeface="Arial"/>
              </a:rPr>
              <a:t>Community</a:t>
            </a:r>
            <a:endParaRPr sz="1400" b="1">
              <a:solidFill>
                <a:srgbClr val="002060"/>
              </a:solidFill>
              <a:latin typeface="Arial"/>
              <a:ea typeface="Arial"/>
              <a:cs typeface="Arial"/>
              <a:sym typeface="Arial"/>
            </a:endParaRPr>
          </a:p>
        </p:txBody>
      </p:sp>
      <p:sp>
        <p:nvSpPr>
          <p:cNvPr id="349" name="Google Shape;349;p43"/>
          <p:cNvSpPr txBox="1"/>
          <p:nvPr/>
        </p:nvSpPr>
        <p:spPr>
          <a:xfrm>
            <a:off x="4794859" y="1141501"/>
            <a:ext cx="2418600" cy="1119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solidFill>
                  <a:srgbClr val="002060"/>
                </a:solidFill>
                <a:latin typeface="Arial"/>
                <a:ea typeface="Arial"/>
                <a:cs typeface="Arial"/>
                <a:sym typeface="Arial"/>
              </a:rPr>
              <a:t>500+ International Members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110+ Member Meetings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60+ Alliance and Liaison partners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50+ Standards Working Groups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45+ Domain Working Groups</a:t>
            </a:r>
            <a:endParaRPr sz="1100"/>
          </a:p>
          <a:p>
            <a:pPr marL="0" marR="0" lvl="0" indent="0" algn="l" rtl="0">
              <a:spcBef>
                <a:spcPts val="0"/>
              </a:spcBef>
              <a:spcAft>
                <a:spcPts val="0"/>
              </a:spcAft>
              <a:buNone/>
            </a:pPr>
            <a:r>
              <a:rPr lang="en" sz="1000">
                <a:solidFill>
                  <a:srgbClr val="002060"/>
                </a:solidFill>
                <a:latin typeface="Arial"/>
                <a:ea typeface="Arial"/>
                <a:cs typeface="Arial"/>
                <a:sym typeface="Arial"/>
              </a:rPr>
              <a:t>25+ Years of Not for Profit Work</a:t>
            </a:r>
            <a:br>
              <a:rPr lang="en" sz="1000">
                <a:solidFill>
                  <a:srgbClr val="002060"/>
                </a:solidFill>
                <a:latin typeface="Arial"/>
                <a:ea typeface="Arial"/>
                <a:cs typeface="Arial"/>
                <a:sym typeface="Arial"/>
              </a:rPr>
            </a:br>
            <a:r>
              <a:rPr lang="en" sz="1000">
                <a:solidFill>
                  <a:srgbClr val="002060"/>
                </a:solidFill>
                <a:latin typeface="Arial"/>
                <a:ea typeface="Arial"/>
                <a:cs typeface="Arial"/>
                <a:sym typeface="Arial"/>
              </a:rPr>
              <a:t>10+ Regional and Country Forums</a:t>
            </a:r>
            <a:endParaRPr sz="1100"/>
          </a:p>
        </p:txBody>
      </p:sp>
      <p:sp>
        <p:nvSpPr>
          <p:cNvPr id="350" name="Google Shape;350;p43"/>
          <p:cNvSpPr txBox="1">
            <a:spLocks noGrp="1"/>
          </p:cNvSpPr>
          <p:nvPr>
            <p:ph type="sldNum" idx="12"/>
          </p:nvPr>
        </p:nvSpPr>
        <p:spPr>
          <a:xfrm>
            <a:off x="6902686" y="4877708"/>
            <a:ext cx="20574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311700" y="9707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Goal</a:t>
            </a:r>
            <a:endParaRPr/>
          </a:p>
        </p:txBody>
      </p:sp>
      <p:sp>
        <p:nvSpPr>
          <p:cNvPr id="113" name="Google Shape;113;p18"/>
          <p:cNvSpPr txBox="1">
            <a:spLocks noGrp="1"/>
          </p:cNvSpPr>
          <p:nvPr>
            <p:ph type="body" idx="1"/>
          </p:nvPr>
        </p:nvSpPr>
        <p:spPr>
          <a:xfrm>
            <a:off x="311700" y="985500"/>
            <a:ext cx="8520600" cy="3583500"/>
          </a:xfrm>
          <a:prstGeom prst="rect">
            <a:avLst/>
          </a:prstGeom>
        </p:spPr>
        <p:txBody>
          <a:bodyPr spcFirstLastPara="1" wrap="square" lIns="68575" tIns="34275" rIns="68575" bIns="34275" anchor="t" anchorCtr="0">
            <a:noAutofit/>
          </a:bodyPr>
          <a:lstStyle/>
          <a:p>
            <a:pPr marL="0" lvl="0" indent="0" algn="l" rtl="0">
              <a:lnSpc>
                <a:spcPct val="115000"/>
              </a:lnSpc>
              <a:spcBef>
                <a:spcPts val="800"/>
              </a:spcBef>
              <a:spcAft>
                <a:spcPts val="0"/>
              </a:spcAft>
              <a:buNone/>
            </a:pPr>
            <a:r>
              <a:rPr lang="en">
                <a:solidFill>
                  <a:schemeClr val="dk1"/>
                </a:solidFill>
              </a:rPr>
              <a:t>“Advance the use of relevant OGC and Khronos standards in the modeling and simulation community through practical exercise and testing of the </a:t>
            </a:r>
            <a:r>
              <a:rPr lang="en" i="1">
                <a:solidFill>
                  <a:schemeClr val="dk1"/>
                </a:solidFill>
              </a:rPr>
              <a:t>OGC API - GeoVolumes</a:t>
            </a:r>
            <a:r>
              <a:rPr lang="en">
                <a:solidFill>
                  <a:schemeClr val="dk1"/>
                </a:solidFill>
              </a:rPr>
              <a:t> draft specification.”</a:t>
            </a:r>
            <a:endParaRPr>
              <a:solidFill>
                <a:schemeClr val="dk1"/>
              </a:solidFill>
            </a:endParaRPr>
          </a:p>
          <a:p>
            <a:pPr marL="0" lvl="0" indent="0" algn="l" rtl="0">
              <a:spcBef>
                <a:spcPts val="800"/>
              </a:spcBef>
              <a:spcAft>
                <a:spcPts val="0"/>
              </a:spcAft>
              <a:buNone/>
            </a:pPr>
            <a:endParaRPr sz="400">
              <a:solidFill>
                <a:schemeClr val="dk1"/>
              </a:solidFill>
            </a:endParaRPr>
          </a:p>
          <a:p>
            <a:pPr marL="0" lvl="0" indent="0" algn="l" rtl="0">
              <a:spcBef>
                <a:spcPts val="800"/>
              </a:spcBef>
              <a:spcAft>
                <a:spcPts val="0"/>
              </a:spcAft>
              <a:buNone/>
            </a:pPr>
            <a:r>
              <a:rPr lang="en">
                <a:solidFill>
                  <a:schemeClr val="dk1"/>
                </a:solidFill>
              </a:rPr>
              <a:t>Test GeoVolumes Draft Specification through</a:t>
            </a:r>
            <a:endParaRPr>
              <a:solidFill>
                <a:schemeClr val="dk1"/>
              </a:solidFill>
            </a:endParaRPr>
          </a:p>
          <a:p>
            <a:pPr marL="914400" lvl="0" indent="-361950" algn="l" rtl="0">
              <a:spcBef>
                <a:spcPts val="800"/>
              </a:spcBef>
              <a:spcAft>
                <a:spcPts val="0"/>
              </a:spcAft>
              <a:buClr>
                <a:schemeClr val="dk1"/>
              </a:buClr>
              <a:buSzPts val="2100"/>
              <a:buAutoNum type="arabicPeriod"/>
            </a:pPr>
            <a:r>
              <a:rPr lang="en">
                <a:solidFill>
                  <a:schemeClr val="dk1"/>
                </a:solidFill>
              </a:rPr>
              <a:t>Model &amp; Terrain updates</a:t>
            </a:r>
            <a:endParaRPr>
              <a:solidFill>
                <a:schemeClr val="dk1"/>
              </a:solidFill>
            </a:endParaRPr>
          </a:p>
          <a:p>
            <a:pPr marL="914400" lvl="0" indent="-361950" algn="l" rtl="0">
              <a:spcBef>
                <a:spcPts val="0"/>
              </a:spcBef>
              <a:spcAft>
                <a:spcPts val="0"/>
              </a:spcAft>
              <a:buClr>
                <a:schemeClr val="dk1"/>
              </a:buClr>
              <a:buSzPts val="2100"/>
              <a:buAutoNum type="arabicPeriod"/>
            </a:pPr>
            <a:r>
              <a:rPr lang="en">
                <a:solidFill>
                  <a:schemeClr val="dk1"/>
                </a:solidFill>
              </a:rPr>
              <a:t>Alternate Distributions</a:t>
            </a:r>
            <a:endParaRPr>
              <a:solidFill>
                <a:schemeClr val="dk1"/>
              </a:solidFill>
            </a:endParaRPr>
          </a:p>
          <a:p>
            <a:pPr marL="914400" lvl="0" indent="-361950" algn="l" rtl="0">
              <a:spcBef>
                <a:spcPts val="0"/>
              </a:spcBef>
              <a:spcAft>
                <a:spcPts val="0"/>
              </a:spcAft>
              <a:buClr>
                <a:schemeClr val="dk1"/>
              </a:buClr>
              <a:buSzPts val="2100"/>
              <a:buAutoNum type="arabicPeriod"/>
            </a:pPr>
            <a:r>
              <a:rPr lang="en">
                <a:solidFill>
                  <a:schemeClr val="dk1"/>
                </a:solidFill>
              </a:rPr>
              <a:t>Structure of underlying 3D Data</a:t>
            </a:r>
            <a:endParaRPr>
              <a:solidFill>
                <a:schemeClr val="dk1"/>
              </a:solidFill>
            </a:endParaRPr>
          </a:p>
          <a:p>
            <a:pPr marL="914400" lvl="0" indent="-361950" algn="l" rtl="0">
              <a:spcBef>
                <a:spcPts val="0"/>
              </a:spcBef>
              <a:spcAft>
                <a:spcPts val="0"/>
              </a:spcAft>
              <a:buClr>
                <a:schemeClr val="dk1"/>
              </a:buClr>
              <a:buSzPts val="2100"/>
              <a:buAutoNum type="arabicPeriod"/>
            </a:pPr>
            <a:r>
              <a:rPr lang="en" i="1">
                <a:solidFill>
                  <a:schemeClr val="dk1"/>
                </a:solidFill>
              </a:rPr>
              <a:t>Integration with Rapid3D</a:t>
            </a:r>
            <a:endParaRPr i="1">
              <a:solidFill>
                <a:schemeClr val="dk1"/>
              </a:solidFill>
            </a:endParaRPr>
          </a:p>
          <a:p>
            <a:pPr marL="914400" lvl="0" indent="-361950" algn="l" rtl="0">
              <a:spcBef>
                <a:spcPts val="0"/>
              </a:spcBef>
              <a:spcAft>
                <a:spcPts val="0"/>
              </a:spcAft>
              <a:buClr>
                <a:schemeClr val="dk1"/>
              </a:buClr>
              <a:buSzPts val="2100"/>
              <a:buAutoNum type="arabicPeriod"/>
            </a:pPr>
            <a:r>
              <a:rPr lang="en" i="1">
                <a:solidFill>
                  <a:schemeClr val="dk1"/>
                </a:solidFill>
              </a:rPr>
              <a:t>Integration with Unity game engine</a:t>
            </a:r>
            <a:br>
              <a:rPr lang="en">
                <a:solidFill>
                  <a:schemeClr val="dk1"/>
                </a:solidFill>
              </a:rPr>
            </a:br>
            <a:endParaRPr sz="3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311700" y="2150850"/>
            <a:ext cx="8520600" cy="8418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en">
                <a:solidFill>
                  <a:srgbClr val="000000"/>
                </a:solidFill>
              </a:rPr>
              <a:t>Video</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311700" y="124900"/>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Data Sources</a:t>
            </a:r>
            <a:endParaRPr/>
          </a:p>
        </p:txBody>
      </p:sp>
      <p:pic>
        <p:nvPicPr>
          <p:cNvPr id="124" name="Google Shape;124;p20"/>
          <p:cNvPicPr preferRelativeResize="0"/>
          <p:nvPr/>
        </p:nvPicPr>
        <p:blipFill rotWithShape="1">
          <a:blip r:embed="rId3">
            <a:alphaModFix/>
          </a:blip>
          <a:srcRect l="41304" b="32532"/>
          <a:stretch/>
        </p:blipFill>
        <p:spPr>
          <a:xfrm>
            <a:off x="246450" y="1147538"/>
            <a:ext cx="2744150" cy="3370575"/>
          </a:xfrm>
          <a:prstGeom prst="rect">
            <a:avLst/>
          </a:prstGeom>
          <a:noFill/>
          <a:ln>
            <a:noFill/>
          </a:ln>
        </p:spPr>
      </p:pic>
      <p:pic>
        <p:nvPicPr>
          <p:cNvPr id="125" name="Google Shape;125;p20"/>
          <p:cNvPicPr preferRelativeResize="0"/>
          <p:nvPr/>
        </p:nvPicPr>
        <p:blipFill>
          <a:blip r:embed="rId4">
            <a:alphaModFix/>
          </a:blip>
          <a:stretch>
            <a:fillRect/>
          </a:stretch>
        </p:blipFill>
        <p:spPr>
          <a:xfrm>
            <a:off x="3391400" y="751135"/>
            <a:ext cx="5635750" cy="41634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167782" y="41464"/>
            <a:ext cx="7886700" cy="5742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
              <a:t>Data Sources - Rendered</a:t>
            </a:r>
            <a:endParaRPr/>
          </a:p>
        </p:txBody>
      </p:sp>
      <p:pic>
        <p:nvPicPr>
          <p:cNvPr id="131" name="Google Shape;131;p21"/>
          <p:cNvPicPr preferRelativeResize="0"/>
          <p:nvPr/>
        </p:nvPicPr>
        <p:blipFill>
          <a:blip r:embed="rId3">
            <a:alphaModFix/>
          </a:blip>
          <a:stretch>
            <a:fillRect/>
          </a:stretch>
        </p:blipFill>
        <p:spPr>
          <a:xfrm>
            <a:off x="869475" y="1239988"/>
            <a:ext cx="7620000" cy="3057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311700" y="1210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Data Sources - Rendered</a:t>
            </a:r>
            <a:endParaRPr/>
          </a:p>
        </p:txBody>
      </p:sp>
      <p:pic>
        <p:nvPicPr>
          <p:cNvPr id="137" name="Google Shape;137;p22"/>
          <p:cNvPicPr preferRelativeResize="0"/>
          <p:nvPr/>
        </p:nvPicPr>
        <p:blipFill>
          <a:blip r:embed="rId3">
            <a:alphaModFix/>
          </a:blip>
          <a:stretch>
            <a:fillRect/>
          </a:stretch>
        </p:blipFill>
        <p:spPr>
          <a:xfrm>
            <a:off x="311700" y="1167925"/>
            <a:ext cx="7620000" cy="3829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311700" y="1388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Participants</a:t>
            </a:r>
            <a:endParaRPr/>
          </a:p>
        </p:txBody>
      </p:sp>
      <p:sp>
        <p:nvSpPr>
          <p:cNvPr id="143" name="Google Shape;143;p23"/>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a:t>CAE</a:t>
            </a:r>
            <a:endParaRPr/>
          </a:p>
          <a:p>
            <a:pPr marL="457200" lvl="0" indent="-361950" algn="l" rtl="0">
              <a:spcBef>
                <a:spcPts val="0"/>
              </a:spcBef>
              <a:spcAft>
                <a:spcPts val="0"/>
              </a:spcAft>
              <a:buSzPts val="2100"/>
              <a:buChar char="•"/>
            </a:pPr>
            <a:r>
              <a:rPr lang="en"/>
              <a:t>Cesium</a:t>
            </a:r>
            <a:endParaRPr/>
          </a:p>
          <a:p>
            <a:pPr marL="457200" lvl="0" indent="-361950" algn="l" rtl="0">
              <a:spcBef>
                <a:spcPts val="0"/>
              </a:spcBef>
              <a:spcAft>
                <a:spcPts val="0"/>
              </a:spcAft>
              <a:buSzPts val="2100"/>
              <a:buChar char="•"/>
            </a:pPr>
            <a:r>
              <a:rPr lang="en"/>
              <a:t>Cognitics</a:t>
            </a:r>
            <a:endParaRPr/>
          </a:p>
          <a:p>
            <a:pPr marL="457200" lvl="0" indent="-361950" algn="l" rtl="0">
              <a:spcBef>
                <a:spcPts val="0"/>
              </a:spcBef>
              <a:spcAft>
                <a:spcPts val="0"/>
              </a:spcAft>
              <a:buSzPts val="2100"/>
              <a:buChar char="•"/>
            </a:pPr>
            <a:r>
              <a:rPr lang="en"/>
              <a:t>Ecere</a:t>
            </a:r>
            <a:endParaRPr/>
          </a:p>
          <a:p>
            <a:pPr marL="457200" lvl="0" indent="-361950" algn="l" rtl="0">
              <a:spcBef>
                <a:spcPts val="0"/>
              </a:spcBef>
              <a:spcAft>
                <a:spcPts val="0"/>
              </a:spcAft>
              <a:buSzPts val="2100"/>
              <a:buChar char="•"/>
            </a:pPr>
            <a:r>
              <a:rPr lang="en"/>
              <a:t>Helyx</a:t>
            </a:r>
            <a:endParaRPr/>
          </a:p>
          <a:p>
            <a:pPr marL="457200" lvl="0" indent="-361950" algn="l" rtl="0">
              <a:spcBef>
                <a:spcPts val="0"/>
              </a:spcBef>
              <a:spcAft>
                <a:spcPts val="0"/>
              </a:spcAft>
              <a:buSzPts val="2100"/>
              <a:buChar char="•"/>
            </a:pPr>
            <a:r>
              <a:rPr lang="en"/>
              <a:t>Hexagon</a:t>
            </a:r>
            <a:endParaRPr/>
          </a:p>
          <a:p>
            <a:pPr marL="457200" lvl="0" indent="-361950" algn="l" rtl="0">
              <a:spcBef>
                <a:spcPts val="0"/>
              </a:spcBef>
              <a:spcAft>
                <a:spcPts val="0"/>
              </a:spcAft>
              <a:buSzPts val="2100"/>
              <a:buChar char="•"/>
            </a:pPr>
            <a:r>
              <a:rPr lang="en"/>
              <a:t>InfoDao</a:t>
            </a:r>
            <a:endParaRPr/>
          </a:p>
          <a:p>
            <a:pPr marL="457200" lvl="0" indent="-361950" algn="l" rtl="0">
              <a:spcBef>
                <a:spcPts val="0"/>
              </a:spcBef>
              <a:spcAft>
                <a:spcPts val="0"/>
              </a:spcAft>
              <a:buSzPts val="2100"/>
              <a:buChar char="•"/>
            </a:pPr>
            <a:r>
              <a:rPr lang="en"/>
              <a:t>SimBlocks</a:t>
            </a:r>
            <a:endParaRPr/>
          </a:p>
          <a:p>
            <a:pPr marL="457200" lvl="0" indent="-361950" algn="l" rtl="0">
              <a:spcBef>
                <a:spcPts val="0"/>
              </a:spcBef>
              <a:spcAft>
                <a:spcPts val="0"/>
              </a:spcAft>
              <a:buSzPts val="2100"/>
              <a:buChar char="•"/>
            </a:pPr>
            <a:r>
              <a:rPr lang="en"/>
              <a:t>Steinbeis</a:t>
            </a:r>
            <a:endParaRPr/>
          </a:p>
        </p:txBody>
      </p:sp>
      <p:pic>
        <p:nvPicPr>
          <p:cNvPr id="144" name="Google Shape;144;p23"/>
          <p:cNvPicPr preferRelativeResize="0"/>
          <p:nvPr/>
        </p:nvPicPr>
        <p:blipFill rotWithShape="1">
          <a:blip r:embed="rId3">
            <a:alphaModFix/>
          </a:blip>
          <a:srcRect l="28418" t="22682" r="10122" b="17658"/>
          <a:stretch/>
        </p:blipFill>
        <p:spPr>
          <a:xfrm>
            <a:off x="2155425" y="1308625"/>
            <a:ext cx="6753300" cy="2687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4"/>
          <p:cNvSpPr txBox="1">
            <a:spLocks noGrp="1"/>
          </p:cNvSpPr>
          <p:nvPr>
            <p:ph type="title"/>
          </p:nvPr>
        </p:nvSpPr>
        <p:spPr>
          <a:xfrm>
            <a:off x="311700" y="138825"/>
            <a:ext cx="8520600" cy="5727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Scenarios</a:t>
            </a:r>
            <a:endParaRPr/>
          </a:p>
        </p:txBody>
      </p:sp>
      <p:graphicFrame>
        <p:nvGraphicFramePr>
          <p:cNvPr id="150" name="Google Shape;150;p24"/>
          <p:cNvGraphicFramePr/>
          <p:nvPr/>
        </p:nvGraphicFramePr>
        <p:xfrm>
          <a:off x="952500" y="1428750"/>
          <a:ext cx="3000000" cy="3000000"/>
        </p:xfrm>
        <a:graphic>
          <a:graphicData uri="http://schemas.openxmlformats.org/drawingml/2006/table">
            <a:tbl>
              <a:tblPr>
                <a:noFill/>
                <a:tableStyleId>{DF810476-5AC1-4FFE-9ACA-94FEE12BEB25}</a:tableStyleId>
              </a:tblPr>
              <a:tblGrid>
                <a:gridCol w="1046525">
                  <a:extLst>
                    <a:ext uri="{9D8B030D-6E8A-4147-A177-3AD203B41FA5}">
                      <a16:colId xmlns:a16="http://schemas.microsoft.com/office/drawing/2014/main" val="20000"/>
                    </a:ext>
                  </a:extLst>
                </a:gridCol>
                <a:gridCol w="619247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t>Scenario</a:t>
                      </a:r>
                      <a:endParaRPr b="1"/>
                    </a:p>
                  </a:txBody>
                  <a:tcPr marL="91425" marR="91425" marT="91425" marB="91425"/>
                </a:tc>
                <a:tc>
                  <a:txBody>
                    <a:bodyPr/>
                    <a:lstStyle/>
                    <a:p>
                      <a:pPr marL="0" lvl="0" indent="0" algn="l" rtl="0">
                        <a:spcBef>
                          <a:spcPts val="0"/>
                        </a:spcBef>
                        <a:spcAft>
                          <a:spcPts val="0"/>
                        </a:spcAft>
                        <a:buNone/>
                      </a:pPr>
                      <a:r>
                        <a:rPr lang="en" b="1"/>
                        <a:t>Summary Description</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t>S1</a:t>
                      </a:r>
                      <a:endParaRPr/>
                    </a:p>
                  </a:txBody>
                  <a:tcPr marL="91425" marR="91425" marT="91425" marB="91425"/>
                </a:tc>
                <a:tc>
                  <a:txBody>
                    <a:bodyPr/>
                    <a:lstStyle/>
                    <a:p>
                      <a:pPr marL="0" lvl="0" indent="0" algn="l" rtl="0">
                        <a:spcBef>
                          <a:spcPts val="0"/>
                        </a:spcBef>
                        <a:spcAft>
                          <a:spcPts val="0"/>
                        </a:spcAft>
                        <a:buNone/>
                      </a:pPr>
                      <a:r>
                        <a:rPr lang="en"/>
                        <a:t>Investigate model and terrain updates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t>S2</a:t>
                      </a:r>
                      <a:endParaRPr/>
                    </a:p>
                  </a:txBody>
                  <a:tcPr marL="91425" marR="91425" marT="91425" marB="91425"/>
                </a:tc>
                <a:tc>
                  <a:txBody>
                    <a:bodyPr/>
                    <a:lstStyle/>
                    <a:p>
                      <a:pPr marL="0" lvl="0" indent="0" algn="l" rtl="0">
                        <a:spcBef>
                          <a:spcPts val="0"/>
                        </a:spcBef>
                        <a:spcAft>
                          <a:spcPts val="0"/>
                        </a:spcAft>
                        <a:buNone/>
                      </a:pPr>
                      <a:r>
                        <a:rPr lang="en"/>
                        <a:t>Investigate alternate and multiple distributions</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t>S3</a:t>
                      </a:r>
                      <a:endParaRPr/>
                    </a:p>
                  </a:txBody>
                  <a:tcPr marL="91425" marR="91425" marT="91425" marB="91425"/>
                </a:tc>
                <a:tc>
                  <a:txBody>
                    <a:bodyPr/>
                    <a:lstStyle/>
                    <a:p>
                      <a:pPr marL="0" lvl="0" indent="0" algn="l" rtl="0">
                        <a:spcBef>
                          <a:spcPts val="0"/>
                        </a:spcBef>
                        <a:spcAft>
                          <a:spcPts val="0"/>
                        </a:spcAft>
                        <a:buNone/>
                      </a:pPr>
                      <a:r>
                        <a:rPr lang="en"/>
                        <a:t>Investigate organization of underlying 3D data</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t>O1</a:t>
                      </a:r>
                      <a:endParaRPr/>
                    </a:p>
                  </a:txBody>
                  <a:tcPr marL="91425" marR="91425" marT="91425" marB="91425"/>
                </a:tc>
                <a:tc>
                  <a:txBody>
                    <a:bodyPr/>
                    <a:lstStyle/>
                    <a:p>
                      <a:pPr marL="0" lvl="0" indent="0" algn="l" rtl="0">
                        <a:spcBef>
                          <a:spcPts val="0"/>
                        </a:spcBef>
                        <a:spcAft>
                          <a:spcPts val="0"/>
                        </a:spcAft>
                        <a:buNone/>
                      </a:pPr>
                      <a:r>
                        <a:rPr lang="en"/>
                        <a:t>Investigate integration with Rapid3D (Full Motion Video)</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a:t>O2</a:t>
                      </a:r>
                      <a:endParaRPr/>
                    </a:p>
                  </a:txBody>
                  <a:tcPr marL="91425" marR="91425" marT="91425" marB="91425"/>
                </a:tc>
                <a:tc>
                  <a:txBody>
                    <a:bodyPr/>
                    <a:lstStyle/>
                    <a:p>
                      <a:pPr marL="0" lvl="0" indent="0" algn="l" rtl="0">
                        <a:spcBef>
                          <a:spcPts val="0"/>
                        </a:spcBef>
                        <a:spcAft>
                          <a:spcPts val="0"/>
                        </a:spcAft>
                        <a:buNone/>
                      </a:pPr>
                      <a:r>
                        <a:rPr lang="en"/>
                        <a:t>Investigate the integration of GeoVolumes API with Unity game engine</a:t>
                      </a:r>
                      <a:endParaRPr/>
                    </a:p>
                  </a:txBody>
                  <a:tcPr marL="91425" marR="91425" marT="91425" marB="91425"/>
                </a:tc>
                <a:extLst>
                  <a:ext uri="{0D108BD9-81ED-4DB2-BD59-A6C34878D82A}">
                    <a16:rowId xmlns:a16="http://schemas.microsoft.com/office/drawing/2014/main" val="10005"/>
                  </a:ext>
                </a:extLst>
              </a:tr>
            </a:tbl>
          </a:graphicData>
        </a:graphic>
      </p:graphicFrame>
      <p:sp>
        <p:nvSpPr>
          <p:cNvPr id="151" name="Google Shape;151;p24"/>
          <p:cNvSpPr txBox="1"/>
          <p:nvPr/>
        </p:nvSpPr>
        <p:spPr>
          <a:xfrm>
            <a:off x="300850" y="4077200"/>
            <a:ext cx="7489500" cy="9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S1-S3: Chapter 5, </a:t>
            </a:r>
            <a:r>
              <a:rPr lang="en">
                <a:solidFill>
                  <a:schemeClr val="dk1"/>
                </a:solidFill>
              </a:rPr>
              <a:t>Discussion of Scenarios</a:t>
            </a:r>
            <a:endParaRPr>
              <a:solidFill>
                <a:schemeClr val="dk1"/>
              </a:solidFill>
            </a:endParaRPr>
          </a:p>
          <a:p>
            <a:pPr marL="0" lvl="0" indent="0" algn="l" rtl="0">
              <a:spcBef>
                <a:spcPts val="0"/>
              </a:spcBef>
              <a:spcAft>
                <a:spcPts val="0"/>
              </a:spcAft>
              <a:buNone/>
            </a:pPr>
            <a:r>
              <a:rPr lang="en">
                <a:solidFill>
                  <a:schemeClr val="dk1"/>
                </a:solidFill>
              </a:rPr>
              <a:t>O1: Chapter 7, Cognitics </a:t>
            </a:r>
            <a:endParaRPr>
              <a:solidFill>
                <a:schemeClr val="dk1"/>
              </a:solidFill>
            </a:endParaRPr>
          </a:p>
          <a:p>
            <a:pPr marL="0" lvl="0" indent="0" algn="l" rtl="0">
              <a:spcBef>
                <a:spcPts val="0"/>
              </a:spcBef>
              <a:spcAft>
                <a:spcPts val="0"/>
              </a:spcAft>
              <a:buNone/>
            </a:pPr>
            <a:r>
              <a:rPr lang="en">
                <a:solidFill>
                  <a:schemeClr val="dk1"/>
                </a:solidFill>
              </a:rPr>
              <a:t>O3: Chapter 7, SimBlocks</a:t>
            </a:r>
            <a:endParaRPr>
              <a:solidFill>
                <a:schemeClr val="dk1"/>
              </a:solidFill>
            </a:endParaRPr>
          </a:p>
        </p:txBody>
      </p:sp>
    </p:spTree>
  </p:cSld>
  <p:clrMapOvr>
    <a:masterClrMapping/>
  </p:clrMapOvr>
</p:sld>
</file>

<file path=ppt/theme/theme1.xml><?xml version="1.0" encoding="utf-8"?>
<a:theme xmlns:a="http://schemas.openxmlformats.org/drawingml/2006/main" name="OGC Memb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ank You">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1892</Words>
  <Application>Microsoft Macintosh PowerPoint</Application>
  <PresentationFormat>On-screen Show (16:9)</PresentationFormat>
  <Paragraphs>290</Paragraphs>
  <Slides>28</Slides>
  <Notes>28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28</vt:i4>
      </vt:variant>
    </vt:vector>
  </HeadingPairs>
  <TitlesOfParts>
    <vt:vector size="34" baseType="lpstr">
      <vt:lpstr>Lato</vt:lpstr>
      <vt:lpstr>Times New Roman</vt:lpstr>
      <vt:lpstr>Calibri</vt:lpstr>
      <vt:lpstr>Arial</vt:lpstr>
      <vt:lpstr>OGC Member</vt:lpstr>
      <vt:lpstr>Thank You</vt:lpstr>
      <vt:lpstr>PowerPoint Presentation</vt:lpstr>
      <vt:lpstr>Partnership</vt:lpstr>
      <vt:lpstr>Goal</vt:lpstr>
      <vt:lpstr>Video</vt:lpstr>
      <vt:lpstr>Data Sources</vt:lpstr>
      <vt:lpstr>Data Sources - Rendered</vt:lpstr>
      <vt:lpstr>Data Sources - Rendered</vt:lpstr>
      <vt:lpstr>Participants</vt:lpstr>
      <vt:lpstr>Scenarios</vt:lpstr>
      <vt:lpstr>Coverage</vt:lpstr>
      <vt:lpstr>Interoperability</vt:lpstr>
      <vt:lpstr>Results</vt:lpstr>
      <vt:lpstr>What Worked</vt:lpstr>
      <vt:lpstr>Integration: SensorThings</vt:lpstr>
      <vt:lpstr>Integration: CDB (Terrain Update)</vt:lpstr>
      <vt:lpstr>Integration: Features API (Model Update)</vt:lpstr>
      <vt:lpstr>Concerns</vt:lpstr>
      <vt:lpstr>Concerns: Geospatial Data APIs</vt:lpstr>
      <vt:lpstr>Concerns: Features</vt:lpstr>
      <vt:lpstr>Concerns: End-points</vt:lpstr>
      <vt:lpstr>Concerns: Resources</vt:lpstr>
      <vt:lpstr>Fundamental Question</vt:lpstr>
      <vt:lpstr>Future Work</vt:lpstr>
      <vt:lpstr>Future Work: External to OGC</vt:lpstr>
      <vt:lpstr>Future Work: OGC</vt:lpstr>
      <vt:lpstr>Q&amp;A</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Scott Serich</cp:lastModifiedBy>
  <cp:revision>1</cp:revision>
  <dcterms:modified xsi:type="dcterms:W3CDTF">2020-12-08T14:33:58Z</dcterms:modified>
</cp:coreProperties>
</file>